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Estilo com Tema 1 - Destaqu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4C1A8A3-306A-4EB7-A6B1-4F7E0EB9C5D6}" styleName="Estilo Médio 3 - Destaqu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937FD-C057-4021-B8A1-16799D51D7A2}" type="datetimeFigureOut">
              <a:rPr lang="pt-PT" smtClean="0"/>
              <a:pPr/>
              <a:t>21-07-2015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53983F-2792-4B63-888F-7ED1A013AD8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53983F-2792-4B63-888F-7ED1A013AD8F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20" name="Marcador de Posição do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Marcador de Posição do Número do Diapositivo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Rec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Rec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ircular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nel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Marcador de Posição do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Marcador de Posição do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4" name="Marcador de Posição d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4A3E61B-3AB3-490F-90D4-269C8A444AE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10" name="Marcador de Posição do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745C66F-FC7B-4C52-931F-EAABACA1CBD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5" name="Rec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1765" t="13542" r="47059" b="70833"/>
          <a:stretch>
            <a:fillRect/>
          </a:stretch>
        </p:blipFill>
        <p:spPr bwMode="auto">
          <a:xfrm>
            <a:off x="7924800" y="0"/>
            <a:ext cx="1219200" cy="962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42353" t="28125" r="35882" b="65625"/>
          <a:stretch>
            <a:fillRect/>
          </a:stretch>
        </p:blipFill>
        <p:spPr bwMode="auto">
          <a:xfrm>
            <a:off x="6019800" y="914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l="32353" t="32292" r="30588" b="53125"/>
          <a:stretch>
            <a:fillRect/>
          </a:stretch>
        </p:blipFill>
        <p:spPr bwMode="auto">
          <a:xfrm>
            <a:off x="0" y="0"/>
            <a:ext cx="480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1295400" y="1371601"/>
            <a:ext cx="7467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2400" dirty="0" smtClean="0">
                <a:latin typeface="Calibri" pitchFamily="34" charset="0"/>
              </a:rPr>
              <a:t>A Câmara Municipal de Leiria reconhece, com a criação e implementação do Orçamento Participativo, o imperativo de partilhar com os cidadãos a definição de um rumo para o concelho.</a:t>
            </a:r>
          </a:p>
          <a:p>
            <a:pPr algn="just"/>
            <a:endParaRPr lang="pt-PT" sz="2400" dirty="0" smtClean="0">
              <a:latin typeface="Calibri" pitchFamily="34" charset="0"/>
            </a:endParaRPr>
          </a:p>
          <a:p>
            <a:pPr algn="just"/>
            <a:r>
              <a:rPr lang="pt-PT" sz="2400" dirty="0" smtClean="0">
                <a:latin typeface="Calibri" pitchFamily="34" charset="0"/>
              </a:rPr>
              <a:t>A participação dos cidadãos, nas decisões sobre os investimentos municipais, não só contribui para uma cidadania ativa e para a valorização da democracia local, como aprofunda e concretiza os seus direitos e deveres.</a:t>
            </a:r>
          </a:p>
          <a:p>
            <a:pPr algn="just"/>
            <a:endParaRPr lang="pt-PT" sz="2400" dirty="0" smtClean="0">
              <a:latin typeface="Calibri" pitchFamily="34" charset="0"/>
            </a:endParaRPr>
          </a:p>
          <a:p>
            <a:pPr algn="just"/>
            <a:r>
              <a:rPr lang="pt-PT" sz="2400" dirty="0" smtClean="0">
                <a:latin typeface="Calibri" pitchFamily="34" charset="0"/>
              </a:rPr>
              <a:t>A adoção do Orçamento Participativo, inspira-se na democracia participativa e no seu aprofundamento, consagrados no artigo 2º da Constituição da República Portuguesa.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1765" t="13542" r="47059" b="70833"/>
          <a:stretch>
            <a:fillRect/>
          </a:stretch>
        </p:blipFill>
        <p:spPr bwMode="auto">
          <a:xfrm>
            <a:off x="7924800" y="0"/>
            <a:ext cx="1219200" cy="962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42353" t="28125" r="35882" b="65625"/>
          <a:stretch>
            <a:fillRect/>
          </a:stretch>
        </p:blipFill>
        <p:spPr bwMode="auto">
          <a:xfrm>
            <a:off x="6019800" y="914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l="32353" t="32292" r="30588" b="53125"/>
          <a:stretch>
            <a:fillRect/>
          </a:stretch>
        </p:blipFill>
        <p:spPr bwMode="auto">
          <a:xfrm>
            <a:off x="0" y="0"/>
            <a:ext cx="480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1219200" y="1371600"/>
            <a:ext cx="7620000" cy="5061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600" b="1" dirty="0" smtClean="0">
                <a:latin typeface="Calibri" pitchFamily="34" charset="0"/>
              </a:rPr>
              <a:t>Objetivos:</a:t>
            </a:r>
          </a:p>
          <a:p>
            <a:pPr algn="just"/>
            <a:endParaRPr lang="pt-PT" sz="1600" b="1" dirty="0" smtClean="0">
              <a:latin typeface="Calibri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Promover a participação informada, ativa e construtiva dos munícipes;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Incentivar o diálogo entre os munícipes e os eleitos locais;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Adequar as políticas públicas municipais às necessidades e expetativas da população, tendo em conta os recursos disponíveis;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Contribuir para uma sociedade civil dinâmica e coesa;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Aumentar a transparência da atividade autárquica.</a:t>
            </a:r>
            <a:endParaRPr lang="pt-PT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1765" t="13542" r="47059" b="70833"/>
          <a:stretch>
            <a:fillRect/>
          </a:stretch>
        </p:blipFill>
        <p:spPr bwMode="auto">
          <a:xfrm>
            <a:off x="7924800" y="0"/>
            <a:ext cx="1219200" cy="962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42353" t="28125" r="35882" b="65625"/>
          <a:stretch>
            <a:fillRect/>
          </a:stretch>
        </p:blipFill>
        <p:spPr bwMode="auto">
          <a:xfrm>
            <a:off x="6019800" y="914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l="32353" t="32292" r="30588" b="53125"/>
          <a:stretch>
            <a:fillRect/>
          </a:stretch>
        </p:blipFill>
        <p:spPr bwMode="auto">
          <a:xfrm>
            <a:off x="0" y="0"/>
            <a:ext cx="480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1143000" y="1295400"/>
            <a:ext cx="7772400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600" b="1" dirty="0" smtClean="0">
                <a:latin typeface="Calibri" pitchFamily="34" charset="0"/>
              </a:rPr>
              <a:t>Participação:</a:t>
            </a:r>
          </a:p>
          <a:p>
            <a:pPr algn="just"/>
            <a:endParaRPr lang="pt-PT" sz="2400" b="1" dirty="0" smtClean="0">
              <a:latin typeface="Calibri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No OP podem participar todos os cidadãos;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O OP aplica-se a todo o território municipal e abrange todas as áreas de competência da CML;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A verba para o OP de 2016 é de €</a:t>
            </a:r>
            <a:r>
              <a:rPr lang="pt-PT" sz="2400" dirty="0" smtClean="0">
                <a:latin typeface="Calibri" pitchFamily="34" charset="0"/>
              </a:rPr>
              <a:t>305.000,00</a:t>
            </a:r>
            <a:r>
              <a:rPr lang="pt-PT" sz="2400" dirty="0" smtClean="0">
                <a:latin typeface="Calibri" pitchFamily="34" charset="0"/>
              </a:rPr>
              <a:t>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Os esclarecimentos podem ser solicitados à equipa de apoio da CML ao OP através de e-mail (</a:t>
            </a:r>
            <a:r>
              <a:rPr lang="pt-PT" sz="2400" dirty="0" err="1" smtClean="0">
                <a:solidFill>
                  <a:srgbClr val="0070C0"/>
                </a:solidFill>
                <a:latin typeface="Calibri" pitchFamily="34" charset="0"/>
              </a:rPr>
              <a:t>orcparticipativo@cm-leiria.pt</a:t>
            </a:r>
            <a:r>
              <a:rPr lang="pt-PT" sz="2400" dirty="0" smtClean="0">
                <a:latin typeface="Calibri" pitchFamily="34" charset="0"/>
              </a:rPr>
              <a:t>), por telefone (244 839 500) ou nas juntas de freguesia;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Apresentação das propostas: 15 de março a 15 de maio de 2015.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1765" t="13542" r="47059" b="70833"/>
          <a:stretch>
            <a:fillRect/>
          </a:stretch>
        </p:blipFill>
        <p:spPr bwMode="auto">
          <a:xfrm>
            <a:off x="7924800" y="0"/>
            <a:ext cx="1219200" cy="962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42353" t="28125" r="35882" b="65625"/>
          <a:stretch>
            <a:fillRect/>
          </a:stretch>
        </p:blipFill>
        <p:spPr bwMode="auto">
          <a:xfrm>
            <a:off x="6019800" y="914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l="32353" t="32292" r="30588" b="53125"/>
          <a:stretch>
            <a:fillRect/>
          </a:stretch>
        </p:blipFill>
        <p:spPr bwMode="auto">
          <a:xfrm>
            <a:off x="0" y="0"/>
            <a:ext cx="480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aixaDeTexto 8"/>
          <p:cNvSpPr txBox="1"/>
          <p:nvPr/>
        </p:nvSpPr>
        <p:spPr>
          <a:xfrm>
            <a:off x="1143000" y="1295400"/>
            <a:ext cx="7772400" cy="5300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3600" b="1" dirty="0" smtClean="0">
                <a:latin typeface="Calibri" pitchFamily="34" charset="0"/>
              </a:rPr>
              <a:t>Propostas:</a:t>
            </a:r>
          </a:p>
          <a:p>
            <a:pPr algn="just"/>
            <a:endParaRPr lang="pt-PT" sz="2400" b="1" dirty="0" smtClean="0">
              <a:latin typeface="Calibri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As propostas dos cidadãos devem ter em vista a satisfação do bem comum e do interesse dos munícipes, a verba disponível e a abrangência territorial;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Não devem ultrapassar 18 meses de execução;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Devem sempre constituir um investimento;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 Áreas temáticas : Requalificação dos equipamentos urbanos; Ação social e habitação; Educação, cultura, juventude e desporto; Turismo e promoção económica; Mobilidade e segurança dos cidadãos; Ambiente e energia; Espaço público e espaço verde.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1765" t="13542" r="47059" b="70833"/>
          <a:stretch>
            <a:fillRect/>
          </a:stretch>
        </p:blipFill>
        <p:spPr bwMode="auto">
          <a:xfrm>
            <a:off x="7924800" y="0"/>
            <a:ext cx="1219200" cy="962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42353" t="28125" r="35882" b="65625"/>
          <a:stretch>
            <a:fillRect/>
          </a:stretch>
        </p:blipFill>
        <p:spPr bwMode="auto">
          <a:xfrm>
            <a:off x="6019800" y="914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l="32353" t="32292" r="30588" b="53125"/>
          <a:stretch>
            <a:fillRect/>
          </a:stretch>
        </p:blipFill>
        <p:spPr bwMode="auto">
          <a:xfrm>
            <a:off x="0" y="0"/>
            <a:ext cx="480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ângulo 7"/>
          <p:cNvSpPr/>
          <p:nvPr/>
        </p:nvSpPr>
        <p:spPr>
          <a:xfrm>
            <a:off x="1219200" y="1676400"/>
            <a:ext cx="7696200" cy="367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3600" b="1" dirty="0" smtClean="0">
                <a:latin typeface="Calibri" pitchFamily="34" charset="0"/>
              </a:rPr>
              <a:t>Votação:</a:t>
            </a:r>
          </a:p>
          <a:p>
            <a:pPr algn="just"/>
            <a:endParaRPr lang="pt-PT" dirty="0" smtClean="0">
              <a:latin typeface="Calibri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Período de votação: 24 de julho a 30 de setembro;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Cada cidadão só pode votar num dos projetos;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Vota-se por via SMS, em plataforma adequada no sítio da CML ou em cada uma das juntas de freguesia;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pt-PT" sz="2400" dirty="0" smtClean="0">
                <a:latin typeface="Calibri" pitchFamily="34" charset="0"/>
              </a:rPr>
              <a:t> São eleitos os projetos mais votados até atingir o montante definido anualmente.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ângulo 7"/>
          <p:cNvSpPr/>
          <p:nvPr/>
        </p:nvSpPr>
        <p:spPr>
          <a:xfrm>
            <a:off x="0" y="0"/>
            <a:ext cx="8382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sz="3200" b="1" dirty="0" smtClean="0">
                <a:latin typeface="Calibri" pitchFamily="34" charset="0"/>
              </a:rPr>
              <a:t>Calendarização das etapas</a:t>
            </a:r>
          </a:p>
        </p:txBody>
      </p:sp>
      <p:graphicFrame>
        <p:nvGraphicFramePr>
          <p:cNvPr id="9" name="Tabela 8"/>
          <p:cNvGraphicFramePr>
            <a:graphicFrameLocks noGrp="1"/>
          </p:cNvGraphicFramePr>
          <p:nvPr/>
        </p:nvGraphicFramePr>
        <p:xfrm>
          <a:off x="152400" y="703749"/>
          <a:ext cx="8761540" cy="6025863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990600"/>
                <a:gridCol w="6607710"/>
                <a:gridCol w="1163230"/>
              </a:tblGrid>
              <a:tr h="564474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>
                          <a:latin typeface="Calibri" pitchFamily="34" charset="0"/>
                        </a:rPr>
                        <a:t>ETAPAS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>
                          <a:latin typeface="Calibri" pitchFamily="34" charset="0"/>
                        </a:rPr>
                        <a:t>DESCRIÇÃO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>
                          <a:latin typeface="Calibri" pitchFamily="34" charset="0"/>
                        </a:rPr>
                        <a:t>PERÍODO/DATAS</a:t>
                      </a:r>
                    </a:p>
                  </a:txBody>
                  <a:tcPr anchor="ctr"/>
                </a:tc>
              </a:tr>
              <a:tr h="784157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latin typeface="Calibri" pitchFamily="34" charset="0"/>
                        </a:rPr>
                        <a:t>1.ª</a:t>
                      </a:r>
                      <a:r>
                        <a:rPr lang="pt-PT" sz="1600" baseline="0" dirty="0" smtClean="0">
                          <a:latin typeface="Calibri" pitchFamily="34" charset="0"/>
                        </a:rPr>
                        <a:t> Etapa</a:t>
                      </a:r>
                      <a:endParaRPr lang="pt-PT" sz="16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PT" sz="1600" kern="1200" baseline="0" dirty="0" smtClean="0">
                          <a:latin typeface="Calibri" pitchFamily="34" charset="0"/>
                        </a:rPr>
                        <a:t>Definição de verba a afetar ao Orçamento Participativo, dos procedimentos e critérios de participação em colaboração com as Juntas de Freguesia.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802147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latin typeface="Calibri" pitchFamily="34" charset="0"/>
                        </a:rPr>
                        <a:t>2.ª</a:t>
                      </a:r>
                      <a:r>
                        <a:rPr lang="pt-PT" sz="1600" baseline="0" dirty="0" smtClean="0">
                          <a:latin typeface="Calibri" pitchFamily="34" charset="0"/>
                        </a:rPr>
                        <a:t> Etapa</a:t>
                      </a:r>
                      <a:endParaRPr lang="pt-PT" sz="16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pt-PT" sz="1600" kern="1200" baseline="0" dirty="0" smtClean="0">
                          <a:latin typeface="Calibri" pitchFamily="34" charset="0"/>
                        </a:rPr>
                        <a:t>Divulgação pública do Orçamento Participativo, recolha de propostas através da internet ou das Assembleias Participativas.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>
                          <a:latin typeface="Calibri" pitchFamily="34" charset="0"/>
                        </a:rPr>
                        <a:t>15 de março a 15 de maio</a:t>
                      </a:r>
                    </a:p>
                  </a:txBody>
                  <a:tcPr anchor="ctr"/>
                </a:tc>
              </a:tr>
              <a:tr h="8021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PT" sz="1600" dirty="0" smtClean="0">
                        <a:latin typeface="Calibr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>
                          <a:latin typeface="Calibri" pitchFamily="34" charset="0"/>
                        </a:rPr>
                        <a:t>3.ª</a:t>
                      </a:r>
                      <a:r>
                        <a:rPr lang="pt-PT" sz="1600" baseline="0" dirty="0" smtClean="0">
                          <a:latin typeface="Calibri" pitchFamily="34" charset="0"/>
                        </a:rPr>
                        <a:t> Etapa</a:t>
                      </a:r>
                      <a:endParaRPr lang="pt-PT" sz="1600" dirty="0" smtClean="0">
                        <a:latin typeface="Calibri" pitchFamily="34" charset="0"/>
                      </a:endParaRPr>
                    </a:p>
                    <a:p>
                      <a:endParaRPr lang="pt-PT" sz="16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PT" sz="1600" kern="1200" baseline="0" dirty="0" smtClean="0">
                          <a:latin typeface="Calibri" pitchFamily="34" charset="0"/>
                        </a:rPr>
                        <a:t>Avaliação técnica das propostas pelos serviços da Câmara Municipal de Leiria, transformação das propostas em projetos.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>
                          <a:latin typeface="Calibri" pitchFamily="34" charset="0"/>
                        </a:rPr>
                        <a:t>16 de maio a 08 de julho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5267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dirty="0" smtClean="0">
                          <a:latin typeface="Calibri" pitchFamily="34" charset="0"/>
                        </a:rPr>
                        <a:t>4.ª</a:t>
                      </a:r>
                      <a:r>
                        <a:rPr lang="pt-PT" sz="1600" baseline="0" dirty="0" smtClean="0">
                          <a:latin typeface="Calibri" pitchFamily="34" charset="0"/>
                        </a:rPr>
                        <a:t> Etapa</a:t>
                      </a:r>
                      <a:endParaRPr lang="pt-PT" sz="1600" b="1" dirty="0" smtClean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PT" sz="1600" kern="1200" baseline="0" dirty="0" smtClean="0">
                          <a:latin typeface="Calibri" pitchFamily="34" charset="0"/>
                        </a:rPr>
                        <a:t>Divulgação dos projetos a submeter a votação, reclamação e resposta.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>
                          <a:latin typeface="Calibri" pitchFamily="34" charset="0"/>
                        </a:rPr>
                        <a:t>24 de julho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802147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latin typeface="Calibri" pitchFamily="34" charset="0"/>
                        </a:rPr>
                        <a:t>5.ª Etapa</a:t>
                      </a:r>
                      <a:endParaRPr lang="pt-PT" sz="16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PT" sz="1600" kern="1200" baseline="0" dirty="0" smtClean="0">
                          <a:latin typeface="Calibri" pitchFamily="34" charset="0"/>
                        </a:rPr>
                        <a:t>Votação dos projetos.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>
                          <a:latin typeface="Calibri" pitchFamily="34" charset="0"/>
                        </a:rPr>
                        <a:t>24 de julho a 30 de setembro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752533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latin typeface="Calibri" pitchFamily="34" charset="0"/>
                        </a:rPr>
                        <a:t>6.ª Etapa</a:t>
                      </a:r>
                      <a:endParaRPr lang="pt-PT" sz="16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PT" sz="1600" kern="1200" baseline="0" dirty="0" smtClean="0">
                          <a:latin typeface="Calibri" pitchFamily="34" charset="0"/>
                        </a:rPr>
                        <a:t>Apresentação dos resultados, incorporação dos projetos mais votados no plano de atividades e orçamento da Câmara Municipal de Leiria.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>
                          <a:latin typeface="Calibri" pitchFamily="34" charset="0"/>
                        </a:rPr>
                        <a:t>Até 30 de novembro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326801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latin typeface="Calibri" pitchFamily="34" charset="0"/>
                        </a:rPr>
                        <a:t>7.ª Etapa</a:t>
                      </a:r>
                      <a:endParaRPr lang="pt-PT" sz="16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PT" sz="1600" kern="1200" baseline="0" dirty="0" smtClean="0">
                          <a:latin typeface="Calibri" pitchFamily="34" charset="0"/>
                        </a:rPr>
                        <a:t>Implementação dos projetos vencedores.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>
                          <a:latin typeface="Calibri" pitchFamily="34" charset="0"/>
                        </a:rPr>
                        <a:t>A definir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  <a:tr h="564474">
                <a:tc>
                  <a:txBody>
                    <a:bodyPr/>
                    <a:lstStyle/>
                    <a:p>
                      <a:r>
                        <a:rPr lang="pt-PT" sz="1600" dirty="0" smtClean="0">
                          <a:latin typeface="Calibri" pitchFamily="34" charset="0"/>
                        </a:rPr>
                        <a:t>8.ª Etapa</a:t>
                      </a:r>
                      <a:endParaRPr lang="pt-PT" sz="1600" b="1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PT" sz="1600" kern="1200" baseline="0" dirty="0" smtClean="0">
                          <a:latin typeface="Calibri" pitchFamily="34" charset="0"/>
                        </a:rPr>
                        <a:t>Avaliação das várias fases do processo e sua divulgação, tendo em vista o contínuo aperfeiçoamento do sistema.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>
                          <a:latin typeface="Calibri" pitchFamily="34" charset="0"/>
                        </a:rPr>
                        <a:t>A definir</a:t>
                      </a:r>
                      <a:endParaRPr lang="pt-PT" sz="1600" dirty="0">
                        <a:latin typeface="Calibri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971800" y="4419600"/>
            <a:ext cx="6172200" cy="1143000"/>
          </a:xfrm>
        </p:spPr>
        <p:txBody>
          <a:bodyPr>
            <a:noAutofit/>
          </a:bodyPr>
          <a:lstStyle/>
          <a:p>
            <a:pPr algn="r"/>
            <a:r>
              <a:rPr lang="pt-PT" sz="3600" dirty="0" smtClean="0">
                <a:latin typeface="Calibri" pitchFamily="34" charset="0"/>
              </a:rPr>
              <a:t>Ajude a construir Leiria. </a:t>
            </a:r>
            <a:br>
              <a:rPr lang="pt-PT" sz="3600" dirty="0" smtClean="0">
                <a:latin typeface="Calibri" pitchFamily="34" charset="0"/>
              </a:rPr>
            </a:br>
            <a:r>
              <a:rPr lang="pt-PT" sz="3600" dirty="0" smtClean="0">
                <a:latin typeface="Calibri" pitchFamily="34" charset="0"/>
              </a:rPr>
              <a:t>Contamos com as suas ideias! </a:t>
            </a:r>
            <a:endParaRPr lang="pt-PT" sz="3600" dirty="0">
              <a:latin typeface="Calibri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5000" y="6172200"/>
            <a:ext cx="5791200" cy="685800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pt-PT" b="1" i="1" dirty="0" smtClean="0">
                <a:latin typeface="Calibri" pitchFamily="34" charset="0"/>
              </a:rPr>
              <a:t>Informações:</a:t>
            </a:r>
          </a:p>
          <a:p>
            <a:pPr algn="ctr"/>
            <a:r>
              <a:rPr lang="pt-PT" i="1" dirty="0" smtClean="0">
                <a:solidFill>
                  <a:srgbClr val="0070C0"/>
                </a:solidFill>
                <a:latin typeface="Calibri" pitchFamily="34" charset="0"/>
              </a:rPr>
              <a:t>http://www.cm-leiria.pt</a:t>
            </a:r>
            <a:r>
              <a:rPr lang="pt-PT" i="1" dirty="0" smtClean="0">
                <a:solidFill>
                  <a:schemeClr val="accent6"/>
                </a:solidFill>
                <a:latin typeface="Calibri" pitchFamily="34" charset="0"/>
              </a:rPr>
              <a:t> </a:t>
            </a:r>
            <a:r>
              <a:rPr lang="pt-PT" dirty="0" smtClean="0">
                <a:latin typeface="Calibri" pitchFamily="34" charset="0"/>
              </a:rPr>
              <a:t>|</a:t>
            </a:r>
            <a:r>
              <a:rPr lang="pt-PT" i="1" dirty="0" smtClean="0">
                <a:latin typeface="Calibri" pitchFamily="34" charset="0"/>
              </a:rPr>
              <a:t>  </a:t>
            </a:r>
            <a:r>
              <a:rPr lang="pt-PT" i="1" dirty="0" smtClean="0">
                <a:solidFill>
                  <a:srgbClr val="0070C0"/>
                </a:solidFill>
                <a:latin typeface="Calibri" pitchFamily="34" charset="0"/>
              </a:rPr>
              <a:t>http://op.cm-leiria.pt</a:t>
            </a:r>
          </a:p>
          <a:p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41765" t="13542" r="47059" b="70833"/>
          <a:stretch>
            <a:fillRect/>
          </a:stretch>
        </p:blipFill>
        <p:spPr bwMode="auto">
          <a:xfrm>
            <a:off x="7924800" y="0"/>
            <a:ext cx="1219200" cy="962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 l="42353" t="28125" r="35882" b="65625"/>
          <a:stretch>
            <a:fillRect/>
          </a:stretch>
        </p:blipFill>
        <p:spPr bwMode="auto">
          <a:xfrm>
            <a:off x="6019800" y="914400"/>
            <a:ext cx="3124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l="32353" t="32292" r="30588" b="53125"/>
          <a:stretch>
            <a:fillRect/>
          </a:stretch>
        </p:blipFill>
        <p:spPr bwMode="auto">
          <a:xfrm>
            <a:off x="0" y="0"/>
            <a:ext cx="480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aixaDeTexto 9"/>
          <p:cNvSpPr txBox="1"/>
          <p:nvPr/>
        </p:nvSpPr>
        <p:spPr>
          <a:xfrm>
            <a:off x="1524000" y="1524000"/>
            <a:ext cx="6629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 smtClean="0">
                <a:latin typeface="Calibri" pitchFamily="34" charset="0"/>
              </a:rPr>
              <a:t>OP 2015 em Números </a:t>
            </a:r>
          </a:p>
          <a:p>
            <a:endParaRPr lang="pt-PT" sz="2400" dirty="0" smtClean="0">
              <a:latin typeface="Calibri" pitchFamily="34" charset="0"/>
            </a:endParaRPr>
          </a:p>
          <a:p>
            <a:r>
              <a:rPr lang="pt-PT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Inscritos: </a:t>
            </a:r>
            <a:r>
              <a:rPr lang="pt-PT" sz="2400" dirty="0" smtClean="0">
                <a:latin typeface="Calibri" pitchFamily="34" charset="0"/>
              </a:rPr>
              <a:t>468</a:t>
            </a:r>
            <a:br>
              <a:rPr lang="pt-PT" sz="2400" dirty="0" smtClean="0">
                <a:latin typeface="Calibri" pitchFamily="34" charset="0"/>
              </a:rPr>
            </a:br>
            <a:r>
              <a:rPr lang="pt-PT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Propostas Apresentadas: </a:t>
            </a:r>
            <a:r>
              <a:rPr lang="pt-PT" sz="2400" dirty="0" smtClean="0">
                <a:latin typeface="Calibri" pitchFamily="34" charset="0"/>
              </a:rPr>
              <a:t>49</a:t>
            </a:r>
            <a:br>
              <a:rPr lang="pt-PT" sz="2400" dirty="0" smtClean="0">
                <a:latin typeface="Calibri" pitchFamily="34" charset="0"/>
              </a:rPr>
            </a:br>
            <a:r>
              <a:rPr lang="pt-PT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Propostas em Votação: </a:t>
            </a:r>
            <a:r>
              <a:rPr lang="pt-PT" sz="2400" dirty="0" smtClean="0">
                <a:latin typeface="Calibri" pitchFamily="34" charset="0"/>
              </a:rPr>
              <a:t>16</a:t>
            </a:r>
          </a:p>
          <a:p>
            <a:r>
              <a:rPr lang="pt-PT" sz="2400" dirty="0" smtClean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Número de Votos: </a:t>
            </a:r>
            <a:r>
              <a:rPr lang="pt-PT" sz="2400" dirty="0" smtClean="0">
                <a:latin typeface="Calibri" pitchFamily="34" charset="0"/>
              </a:rPr>
              <a:t>544</a:t>
            </a:r>
          </a:p>
          <a:p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226</TotalTime>
  <Words>593</Words>
  <Application>Microsoft Office PowerPoint</Application>
  <PresentationFormat>Apresentação no Ecrã (4:3)</PresentationFormat>
  <Paragraphs>67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8" baseType="lpstr">
      <vt:lpstr>Solstício</vt:lpstr>
      <vt:lpstr>Diapositivo 1</vt:lpstr>
      <vt:lpstr>Diapositivo 2</vt:lpstr>
      <vt:lpstr>Diapositivo 3</vt:lpstr>
      <vt:lpstr>Diapositivo 4</vt:lpstr>
      <vt:lpstr>Diapositivo 5</vt:lpstr>
      <vt:lpstr>Diapositivo 6</vt:lpstr>
      <vt:lpstr>Ajude a construir Leiria.  Contamos com as suas ideias!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Correia</dc:creator>
  <cp:lastModifiedBy>jcarreira</cp:lastModifiedBy>
  <cp:revision>26</cp:revision>
  <dcterms:created xsi:type="dcterms:W3CDTF">2015-03-10T14:31:45Z</dcterms:created>
  <dcterms:modified xsi:type="dcterms:W3CDTF">2015-07-21T10:08:30Z</dcterms:modified>
</cp:coreProperties>
</file>