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5"/>
  </p:handoutMasterIdLst>
  <p:sldIdLst>
    <p:sldId id="256" r:id="rId2"/>
    <p:sldId id="257" r:id="rId3"/>
    <p:sldId id="258" r:id="rId4"/>
    <p:sldId id="267" r:id="rId5"/>
    <p:sldId id="259" r:id="rId6"/>
    <p:sldId id="260" r:id="rId7"/>
    <p:sldId id="262" r:id="rId8"/>
    <p:sldId id="261" r:id="rId9"/>
    <p:sldId id="282" r:id="rId10"/>
    <p:sldId id="263" r:id="rId11"/>
    <p:sldId id="264" r:id="rId12"/>
    <p:sldId id="265" r:id="rId13"/>
    <p:sldId id="284" r:id="rId14"/>
    <p:sldId id="283" r:id="rId15"/>
    <p:sldId id="285" r:id="rId16"/>
    <p:sldId id="286" r:id="rId17"/>
    <p:sldId id="287" r:id="rId18"/>
    <p:sldId id="288" r:id="rId19"/>
    <p:sldId id="289" r:id="rId20"/>
    <p:sldId id="266" r:id="rId21"/>
    <p:sldId id="268" r:id="rId22"/>
    <p:sldId id="270" r:id="rId23"/>
    <p:sldId id="269" r:id="rId24"/>
    <p:sldId id="271" r:id="rId25"/>
    <p:sldId id="281" r:id="rId26"/>
    <p:sldId id="272" r:id="rId27"/>
    <p:sldId id="273" r:id="rId28"/>
    <p:sldId id="275" r:id="rId29"/>
    <p:sldId id="276" r:id="rId30"/>
    <p:sldId id="277" r:id="rId31"/>
    <p:sldId id="279" r:id="rId32"/>
    <p:sldId id="278" r:id="rId33"/>
    <p:sldId id="280" r:id="rId34"/>
  </p:sldIdLst>
  <p:sldSz cx="9144000" cy="6858000" type="screen4x3"/>
  <p:notesSz cx="9929813" cy="679926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0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essor\Desktop\LEIRIA%20LIMPA\Question&#225;rio%201&#186;%20CEB%20-%20Prof%20Nelson%20Cardoso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pt-PT" dirty="0" smtClean="0"/>
              <a:t>UTENTES</a:t>
            </a:r>
            <a:endParaRPr lang="pt-PT" dirty="0"/>
          </a:p>
        </c:rich>
      </c:tx>
      <c:layout/>
    </c:title>
    <c:plotArea>
      <c:layout/>
      <c:pieChart>
        <c:varyColors val="1"/>
        <c:ser>
          <c:idx val="0"/>
          <c:order val="0"/>
          <c:dLbls>
            <c:dLblPos val="ctr"/>
            <c:showPercent val="1"/>
            <c:showLeaderLines val="1"/>
          </c:dLbls>
          <c:cat>
            <c:strRef>
              <c:f>Folha1!$C$3:$D$3</c:f>
              <c:strCache>
                <c:ptCount val="2"/>
                <c:pt idx="0">
                  <c:v>Cliente</c:v>
                </c:pt>
                <c:pt idx="1">
                  <c:v>Comerciante</c:v>
                </c:pt>
              </c:strCache>
            </c:strRef>
          </c:cat>
          <c:val>
            <c:numRef>
              <c:f>Folha1!$C$4:$D$4</c:f>
              <c:numCache>
                <c:formatCode>General</c:formatCode>
                <c:ptCount val="2"/>
                <c:pt idx="0">
                  <c:v>13</c:v>
                </c:pt>
                <c:pt idx="1">
                  <c:v>9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</c:legend>
    <c:plotVisOnly val="1"/>
    <c:dispBlanksAs val="zero"/>
  </c:chart>
  <c:spPr>
    <a:ln>
      <a:noFill/>
    </a:ln>
  </c:sp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pt-PT" sz="1200" dirty="0" smtClean="0"/>
              <a:t>CLIENTES</a:t>
            </a:r>
            <a:endParaRPr lang="pt-PT" sz="1200" dirty="0"/>
          </a:p>
        </c:rich>
      </c:tx>
    </c:title>
    <c:plotArea>
      <c:layout/>
      <c:pieChart>
        <c:varyColors val="1"/>
        <c:ser>
          <c:idx val="0"/>
          <c:order val="0"/>
          <c:dLbls>
            <c:dLblPos val="ctr"/>
            <c:showPercent val="1"/>
            <c:showLeaderLines val="1"/>
          </c:dLbls>
          <c:cat>
            <c:strRef>
              <c:f>Folha1!$K$41:$K$44</c:f>
              <c:strCache>
                <c:ptCount val="4"/>
                <c:pt idx="0">
                  <c:v>Colocação de contentores</c:v>
                </c:pt>
                <c:pt idx="1">
                  <c:v>Colocação de ecopontos</c:v>
                </c:pt>
                <c:pt idx="2">
                  <c:v>Colocação de caixotes/sacos</c:v>
                </c:pt>
                <c:pt idx="3">
                  <c:v>Civismo</c:v>
                </c:pt>
              </c:strCache>
            </c:strRef>
          </c:cat>
          <c:val>
            <c:numRef>
              <c:f>Folha1!$N$41:$N$44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7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txPr>
        <a:bodyPr/>
        <a:lstStyle/>
        <a:p>
          <a:pPr rtl="0">
            <a:defRPr/>
          </a:pPr>
          <a:endParaRPr lang="pt-PT"/>
        </a:p>
      </c:txPr>
    </c:legend>
    <c:plotVisOnly val="1"/>
    <c:dispBlanksAs val="zero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pt-PT" sz="1100" dirty="0" smtClean="0"/>
              <a:t>ANOS COMO CLIENTE</a:t>
            </a:r>
            <a:endParaRPr lang="pt-PT" sz="1100" dirty="0"/>
          </a:p>
        </c:rich>
      </c:tx>
      <c:layout/>
    </c:title>
    <c:plotArea>
      <c:layout/>
      <c:pieChart>
        <c:varyColors val="1"/>
        <c:ser>
          <c:idx val="0"/>
          <c:order val="0"/>
          <c:dLbls>
            <c:dLblPos val="ctr"/>
            <c:showPercent val="1"/>
            <c:showLeaderLines val="1"/>
          </c:dLbls>
          <c:cat>
            <c:strRef>
              <c:f>Folha1!$B$7:$B$10</c:f>
              <c:strCache>
                <c:ptCount val="4"/>
                <c:pt idx="0">
                  <c:v>10 a 19 anos</c:v>
                </c:pt>
                <c:pt idx="1">
                  <c:v>20 a 29 anos</c:v>
                </c:pt>
                <c:pt idx="2">
                  <c:v>30 a 39 anos</c:v>
                </c:pt>
                <c:pt idx="3">
                  <c:v>40 a 49 anos</c:v>
                </c:pt>
              </c:strCache>
            </c:strRef>
          </c:cat>
          <c:val>
            <c:numRef>
              <c:f>Folha1!$C$7:$C$10</c:f>
              <c:numCache>
                <c:formatCode>General</c:formatCode>
                <c:ptCount val="4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</c:legend>
    <c:plotVisOnly val="1"/>
    <c:dispBlanksAs val="zero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pt-PT" sz="1100" dirty="0" smtClean="0"/>
              <a:t>ANOS COMO COMERCIANTE</a:t>
            </a:r>
            <a:endParaRPr lang="pt-PT" sz="1100" dirty="0"/>
          </a:p>
        </c:rich>
      </c:tx>
      <c:layout/>
    </c:title>
    <c:plotArea>
      <c:layout/>
      <c:pieChart>
        <c:varyColors val="1"/>
        <c:ser>
          <c:idx val="0"/>
          <c:order val="0"/>
          <c:dLbls>
            <c:dLblPos val="ctr"/>
            <c:showPercent val="1"/>
            <c:showLeaderLines val="1"/>
          </c:dLbls>
          <c:cat>
            <c:strRef>
              <c:f>Folha1!$B$7:$B$10</c:f>
              <c:strCache>
                <c:ptCount val="4"/>
                <c:pt idx="0">
                  <c:v>10 a 19 anos</c:v>
                </c:pt>
                <c:pt idx="1">
                  <c:v>20 a 29 anos</c:v>
                </c:pt>
                <c:pt idx="2">
                  <c:v>30 a 39 anos</c:v>
                </c:pt>
                <c:pt idx="3">
                  <c:v>40 a 49 anos</c:v>
                </c:pt>
              </c:strCache>
            </c:strRef>
          </c:cat>
          <c:val>
            <c:numRef>
              <c:f>Folha1!$D$7:$D$10</c:f>
              <c:numCache>
                <c:formatCode>General</c:formatCode>
                <c:ptCount val="4"/>
                <c:pt idx="0">
                  <c:v>0</c:v>
                </c:pt>
                <c:pt idx="1">
                  <c:v>4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 rtl="0">
            <a:defRPr/>
          </a:pPr>
          <a:endParaRPr lang="pt-PT"/>
        </a:p>
      </c:txPr>
    </c:legend>
    <c:plotVisOnly val="1"/>
    <c:dispBlanksAs val="zero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962782059814931E-2"/>
          <c:y val="5.0990016614642503E-2"/>
          <c:w val="0.6602915602121221"/>
          <c:h val="0.89801996677071483"/>
        </c:manualLayout>
      </c:layout>
      <c:pieChart>
        <c:varyColors val="1"/>
        <c:ser>
          <c:idx val="0"/>
          <c:order val="0"/>
          <c:dLbls>
            <c:dLblPos val="ctr"/>
            <c:showPercent val="1"/>
            <c:showLeaderLines val="1"/>
          </c:dLbls>
          <c:cat>
            <c:strRef>
              <c:f>Folha1!$B$13:$B$15</c:f>
              <c:strCache>
                <c:ptCount val="3"/>
                <c:pt idx="0">
                  <c:v>Sim</c:v>
                </c:pt>
                <c:pt idx="1">
                  <c:v>Não</c:v>
                </c:pt>
                <c:pt idx="2">
                  <c:v>Não sei</c:v>
                </c:pt>
              </c:strCache>
            </c:strRef>
          </c:cat>
          <c:val>
            <c:numRef>
              <c:f>Folha1!$E$13:$E$15</c:f>
              <c:numCache>
                <c:formatCode>General</c:formatCode>
                <c:ptCount val="3"/>
                <c:pt idx="0">
                  <c:v>7</c:v>
                </c:pt>
                <c:pt idx="1">
                  <c:v>14</c:v>
                </c:pt>
                <c:pt idx="2">
                  <c:v>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txPr>
        <a:bodyPr/>
        <a:lstStyle/>
        <a:p>
          <a:pPr rtl="0">
            <a:defRPr/>
          </a:pPr>
          <a:endParaRPr lang="pt-PT"/>
        </a:p>
      </c:txPr>
    </c:legend>
    <c:plotVisOnly val="1"/>
    <c:dispBlanksAs val="zero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Lbls>
            <c:dLblPos val="ctr"/>
            <c:showPercent val="1"/>
            <c:showLeaderLines val="1"/>
          </c:dLbls>
          <c:cat>
            <c:strRef>
              <c:f>Folha1!$B$18:$B$19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Folha1!$E$18:$E$19</c:f>
              <c:numCache>
                <c:formatCode>General</c:formatCode>
                <c:ptCount val="2"/>
                <c:pt idx="0">
                  <c:v>18</c:v>
                </c:pt>
                <c:pt idx="1">
                  <c:v>4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txPr>
        <a:bodyPr/>
        <a:lstStyle/>
        <a:p>
          <a:pPr rtl="0">
            <a:defRPr/>
          </a:pPr>
          <a:endParaRPr lang="pt-PT"/>
        </a:p>
      </c:txPr>
    </c:legend>
    <c:plotVisOnly val="1"/>
    <c:dispBlanksAs val="zero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cat>
            <c:strRef>
              <c:f>Folha1!$B$22:$B$30</c:f>
              <c:strCache>
                <c:ptCount val="9"/>
                <c:pt idx="0">
                  <c:v>Aterro</c:v>
                </c:pt>
                <c:pt idx="1">
                  <c:v>Lixeira</c:v>
                </c:pt>
                <c:pt idx="2">
                  <c:v>Reciclagem</c:v>
                </c:pt>
                <c:pt idx="3">
                  <c:v>Contentores</c:v>
                </c:pt>
                <c:pt idx="4">
                  <c:v>Câmara vem recolher</c:v>
                </c:pt>
                <c:pt idx="5">
                  <c:v>Pela cidade fora</c:v>
                </c:pt>
                <c:pt idx="6">
                  <c:v>Vai para o meio da cidade</c:v>
                </c:pt>
                <c:pt idx="7">
                  <c:v>Vai poluir os espaços públicos</c:v>
                </c:pt>
                <c:pt idx="8">
                  <c:v>Rio e depois vai para o mar</c:v>
                </c:pt>
              </c:strCache>
            </c:strRef>
          </c:cat>
          <c:val>
            <c:numRef>
              <c:f>Folha1!$E$22:$E$30</c:f>
              <c:numCache>
                <c:formatCode>General</c:formatCode>
                <c:ptCount val="9"/>
                <c:pt idx="0">
                  <c:v>4</c:v>
                </c:pt>
                <c:pt idx="1">
                  <c:v>2</c:v>
                </c:pt>
                <c:pt idx="2">
                  <c:v>4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2</c:v>
                </c:pt>
              </c:numCache>
            </c:numRef>
          </c:val>
        </c:ser>
        <c:axId val="126796544"/>
        <c:axId val="126798080"/>
      </c:barChart>
      <c:catAx>
        <c:axId val="126796544"/>
        <c:scaling>
          <c:orientation val="minMax"/>
        </c:scaling>
        <c:axPos val="b"/>
        <c:tickLblPos val="nextTo"/>
        <c:crossAx val="126798080"/>
        <c:crosses val="autoZero"/>
        <c:auto val="1"/>
        <c:lblAlgn val="ctr"/>
        <c:lblOffset val="100"/>
      </c:catAx>
      <c:valAx>
        <c:axId val="126798080"/>
        <c:scaling>
          <c:orientation val="minMax"/>
          <c:max val="5"/>
          <c:min val="0"/>
        </c:scaling>
        <c:axPos val="l"/>
        <c:majorGridlines/>
        <c:numFmt formatCode="0" sourceLinked="0"/>
        <c:tickLblPos val="nextTo"/>
        <c:crossAx val="126796544"/>
        <c:crosses val="autoZero"/>
        <c:crossBetween val="between"/>
        <c:majorUnit val="1"/>
      </c:valAx>
    </c:plotArea>
    <c:plotVisOnly val="1"/>
    <c:dispBlanksAs val="gap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perspective val="0"/>
    </c:view3D>
    <c:plotArea>
      <c:layout>
        <c:manualLayout>
          <c:layoutTarget val="inner"/>
          <c:xMode val="edge"/>
          <c:yMode val="edge"/>
          <c:x val="2.9274783765801751E-2"/>
          <c:y val="9.2477034120734866E-2"/>
          <c:w val="0.71374584165003374"/>
          <c:h val="0.89826370662000588"/>
        </c:manualLayout>
      </c:layout>
      <c:pie3DChart>
        <c:varyColors val="1"/>
        <c:ser>
          <c:idx val="0"/>
          <c:order val="0"/>
          <c:explosion val="5"/>
          <c:dLbls>
            <c:dLblPos val="ctr"/>
            <c:showPercent val="1"/>
            <c:showLeaderLines val="1"/>
          </c:dLbls>
          <c:cat>
            <c:strRef>
              <c:f>Folha1!$K$41:$K$44</c:f>
              <c:strCache>
                <c:ptCount val="4"/>
                <c:pt idx="0">
                  <c:v>Colocação de contentores</c:v>
                </c:pt>
                <c:pt idx="1">
                  <c:v>Colocação de ecopontos</c:v>
                </c:pt>
                <c:pt idx="2">
                  <c:v>Colocação de caixotes/sacos</c:v>
                </c:pt>
                <c:pt idx="3">
                  <c:v>Civismo</c:v>
                </c:pt>
              </c:strCache>
            </c:strRef>
          </c:cat>
          <c:val>
            <c:numRef>
              <c:f>Folha1!$P$41:$P$44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8</c:v>
                </c:pt>
                <c:pt idx="3">
                  <c:v>10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63390552228875674"/>
          <c:y val="0.29238808690580409"/>
          <c:w val="0.36077178975382601"/>
          <c:h val="0.55862642169728782"/>
        </c:manualLayout>
      </c:layout>
    </c:legend>
    <c:plotVisOnly val="1"/>
    <c:dispBlanksAs val="zero"/>
  </c:chart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perspective val="0"/>
    </c:view3D>
    <c:plotArea>
      <c:layout>
        <c:manualLayout>
          <c:layoutTarget val="inner"/>
          <c:xMode val="edge"/>
          <c:yMode val="edge"/>
          <c:x val="2.9274783765801751E-2"/>
          <c:y val="9.2477034120734838E-2"/>
          <c:w val="0.71374584165003385"/>
          <c:h val="0.89826370662000588"/>
        </c:manualLayout>
      </c:layout>
      <c:pie3DChart>
        <c:varyColors val="1"/>
        <c:ser>
          <c:idx val="0"/>
          <c:order val="0"/>
          <c:explosion val="5"/>
          <c:dLbls>
            <c:dLblPos val="ctr"/>
            <c:showPercent val="1"/>
            <c:showLeaderLines val="1"/>
          </c:dLbls>
          <c:cat>
            <c:strRef>
              <c:f>Folha1!$K$41:$K$44</c:f>
              <c:strCache>
                <c:ptCount val="4"/>
                <c:pt idx="0">
                  <c:v>Colocação de contentores</c:v>
                </c:pt>
                <c:pt idx="1">
                  <c:v>Colocação de ecopontos</c:v>
                </c:pt>
                <c:pt idx="2">
                  <c:v>Colocação de caixotes/sacos</c:v>
                </c:pt>
                <c:pt idx="3">
                  <c:v>Civismo</c:v>
                </c:pt>
              </c:strCache>
            </c:strRef>
          </c:cat>
          <c:val>
            <c:numRef>
              <c:f>Folha1!$P$41:$P$44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8</c:v>
                </c:pt>
                <c:pt idx="3">
                  <c:v>10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63390552228875685"/>
          <c:y val="0.29238808690580426"/>
          <c:w val="0.36077178975382607"/>
          <c:h val="0.55862642169728782"/>
        </c:manualLayout>
      </c:layout>
    </c:legend>
    <c:plotVisOnly val="1"/>
    <c:dispBlanksAs val="zero"/>
  </c:chart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pt-PT" sz="1200" dirty="0" smtClean="0"/>
              <a:t>COMERCIANTES</a:t>
            </a:r>
            <a:endParaRPr lang="pt-PT" sz="1200" dirty="0"/>
          </a:p>
        </c:rich>
      </c:tx>
    </c:title>
    <c:plotArea>
      <c:layout/>
      <c:pieChart>
        <c:varyColors val="1"/>
        <c:ser>
          <c:idx val="0"/>
          <c:order val="0"/>
          <c:dLbls>
            <c:dLblPos val="ctr"/>
            <c:showPercent val="1"/>
            <c:showLeaderLines val="1"/>
          </c:dLbls>
          <c:cat>
            <c:strRef>
              <c:f>Folha1!$K$43:$K$44</c:f>
              <c:strCache>
                <c:ptCount val="2"/>
                <c:pt idx="0">
                  <c:v>Colocação de caixotes/sacos</c:v>
                </c:pt>
                <c:pt idx="1">
                  <c:v>Civismo</c:v>
                </c:pt>
              </c:strCache>
            </c:strRef>
          </c:cat>
          <c:val>
            <c:numRef>
              <c:f>Folha1!$O$43:$O$44</c:f>
              <c:numCache>
                <c:formatCode>General</c:formatCode>
                <c:ptCount val="2"/>
                <c:pt idx="0">
                  <c:v>6</c:v>
                </c:pt>
                <c:pt idx="1">
                  <c:v>3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txPr>
        <a:bodyPr/>
        <a:lstStyle/>
        <a:p>
          <a:pPr rtl="0">
            <a:defRPr/>
          </a:pPr>
          <a:endParaRPr lang="pt-PT"/>
        </a:p>
      </c:txPr>
    </c:legend>
    <c:plotVisOnly val="1"/>
    <c:dispBlanksAs val="zero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96" cy="3402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5624498" y="0"/>
            <a:ext cx="4302996" cy="3402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C5C35-852F-42A8-B8E0-FD5C3E7BDCFB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6457941"/>
            <a:ext cx="4302996" cy="3402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5624498" y="6457941"/>
            <a:ext cx="4302996" cy="3402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6D640-099F-4B40-9B3E-6A185436807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c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xão rect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c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xão rect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c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xão rect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07D89B6-69C9-4352-A07C-06FB91AED0DE}" type="datetimeFigureOut">
              <a:rPr lang="pt-PT" smtClean="0"/>
              <a:pPr/>
              <a:t>08-06-2017</a:t>
            </a:fld>
            <a:endParaRPr lang="pt-PT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67FABD3-F39A-4E49-83BF-D88628F7EE1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620688"/>
            <a:ext cx="9085553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03244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1. Vimos muito lixo no chão do recinto do Mercado do Levante de Leiria : sacos e embalagens de plástico, papéis, caixas de cartão…;</a:t>
            </a:r>
            <a:endParaRPr lang="pt-PT" sz="3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2. Vimos muito lixo nas margens e no nosso Rio Lis; </a:t>
            </a:r>
            <a:endParaRPr lang="pt-PT" sz="3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3. Com o vento, e durante o Mercado do Levante de Leiria, o lixo voava para a toda a cidade, inclusivamente, para o recreio da nossa escola;</a:t>
            </a:r>
            <a:endParaRPr lang="pt-PT" sz="3800" dirty="0" smtClean="0">
              <a:latin typeface="Calibri"/>
              <a:ea typeface="Calibri"/>
              <a:cs typeface="Times New Roman"/>
            </a:endParaRPr>
          </a:p>
          <a:p>
            <a:pPr algn="ctr">
              <a:buNone/>
            </a:pPr>
            <a:endParaRPr lang="pt-PT" sz="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03244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4. Nem os comerciantes, nem os clientes do Mercado do Levante de Leiria gostam de ver lixo no chão;</a:t>
            </a:r>
            <a:endParaRPr lang="pt-PT" sz="1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5. Já havia soluções a funcionar noutras Feiras para o mesmo problema do lixo;</a:t>
            </a:r>
            <a:endParaRPr lang="pt-PT" sz="1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6. Para limpar todo o espaço depois da realização do Mercado do Levante de Leiria, são necessários 8 técnicos da SUMA e 3 horas de trabalho.</a:t>
            </a:r>
            <a:endParaRPr lang="pt-PT" sz="1800" dirty="0" smtClean="0">
              <a:latin typeface="Calibri"/>
              <a:ea typeface="Calibri"/>
              <a:cs typeface="Times New Roman"/>
            </a:endParaRPr>
          </a:p>
          <a:p>
            <a:pPr algn="ctr">
              <a:buNone/>
            </a:pPr>
            <a:endParaRPr lang="pt-PT" sz="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Gráfico 15"/>
          <p:cNvGraphicFramePr>
            <a:graphicFrameLocks/>
          </p:cNvGraphicFramePr>
          <p:nvPr/>
        </p:nvGraphicFramePr>
        <p:xfrm>
          <a:off x="2699792" y="3717032"/>
          <a:ext cx="3726160" cy="2739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7. Resultados do inquérito realizado aos Comerciantes e Clientes</a:t>
            </a:r>
          </a:p>
          <a:p>
            <a:pPr>
              <a:spcAft>
                <a:spcPts val="1000"/>
              </a:spcAft>
              <a:buNone/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PERGUNTA 3: </a:t>
            </a:r>
            <a:r>
              <a:rPr lang="pt-PT" sz="3800" dirty="0" smtClean="0">
                <a:solidFill>
                  <a:schemeClr val="accent1">
                    <a:lumMod val="75000"/>
                  </a:schemeClr>
                </a:solidFill>
                <a:latin typeface="Blue Highway Condensed"/>
                <a:ea typeface="Calibri"/>
                <a:cs typeface="Times New Roman"/>
              </a:rPr>
              <a:t>Já teve conhecimento de alguma ação na Feira, por causa do lixo que fica no chão?</a:t>
            </a:r>
            <a:endParaRPr lang="pt-PT" sz="3800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12" name="Oval 11"/>
          <p:cNvSpPr/>
          <p:nvPr/>
        </p:nvSpPr>
        <p:spPr>
          <a:xfrm rot="19789817">
            <a:off x="3174879" y="3967911"/>
            <a:ext cx="1123989" cy="2592288"/>
          </a:xfrm>
          <a:prstGeom prst="ellipse">
            <a:avLst/>
          </a:prstGeom>
          <a:noFill/>
          <a:ln w="57150" cmpd="sng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3" name="Conexão recta 12"/>
          <p:cNvCxnSpPr/>
          <p:nvPr/>
        </p:nvCxnSpPr>
        <p:spPr>
          <a:xfrm>
            <a:off x="5808836" y="5169892"/>
            <a:ext cx="360040" cy="0"/>
          </a:xfrm>
          <a:prstGeom prst="line">
            <a:avLst/>
          </a:prstGeom>
          <a:ln w="38100" cmpd="sng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7. Resultados do inquérito realizado aos Comerciantes e Clientes</a:t>
            </a:r>
          </a:p>
          <a:p>
            <a:pPr>
              <a:spcAft>
                <a:spcPts val="1000"/>
              </a:spcAft>
              <a:buNone/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PERGUNTA 4: </a:t>
            </a:r>
            <a:r>
              <a:rPr lang="pt-PT" sz="3800" dirty="0" smtClean="0">
                <a:solidFill>
                  <a:schemeClr val="accent1">
                    <a:lumMod val="75000"/>
                  </a:schemeClr>
                </a:solidFill>
                <a:latin typeface="Blue Highway Condensed"/>
                <a:ea typeface="Calibri"/>
                <a:cs typeface="Times New Roman"/>
              </a:rPr>
              <a:t>Sabe para onde vai o lixo quando é deitado no chão?</a:t>
            </a:r>
            <a:endParaRPr lang="pt-PT" sz="3800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/>
        </p:nvGraphicFramePr>
        <p:xfrm>
          <a:off x="2915816" y="3789040"/>
          <a:ext cx="3528392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Oval 11"/>
          <p:cNvSpPr/>
          <p:nvPr/>
        </p:nvSpPr>
        <p:spPr>
          <a:xfrm>
            <a:off x="4211960" y="4941168"/>
            <a:ext cx="1008112" cy="936104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3" name="Conexão recta 12"/>
          <p:cNvCxnSpPr/>
          <p:nvPr/>
        </p:nvCxnSpPr>
        <p:spPr>
          <a:xfrm>
            <a:off x="6012160" y="4941168"/>
            <a:ext cx="360040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7. Resultados do inquérito realizado aos Comerciantes e Clientes</a:t>
            </a:r>
          </a:p>
          <a:p>
            <a:pPr>
              <a:spcAft>
                <a:spcPts val="1000"/>
              </a:spcAft>
              <a:buNone/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PERGUNTA 4: </a:t>
            </a:r>
            <a:r>
              <a:rPr lang="pt-PT" sz="3800" dirty="0" smtClean="0">
                <a:solidFill>
                  <a:schemeClr val="accent1">
                    <a:lumMod val="75000"/>
                  </a:schemeClr>
                </a:solidFill>
                <a:latin typeface="Blue Highway Condensed"/>
                <a:ea typeface="Calibri"/>
                <a:cs typeface="Times New Roman"/>
              </a:rPr>
              <a:t>Sabe para onde vai o lixo quando é deitado no chão?</a:t>
            </a:r>
            <a:endParaRPr lang="pt-PT" sz="3800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12" name="Gráfico 11"/>
          <p:cNvGraphicFramePr>
            <a:graphicFrameLocks/>
          </p:cNvGraphicFramePr>
          <p:nvPr/>
        </p:nvGraphicFramePr>
        <p:xfrm>
          <a:off x="2267744" y="3501008"/>
          <a:ext cx="4991100" cy="3356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Oval 14"/>
          <p:cNvSpPr/>
          <p:nvPr/>
        </p:nvSpPr>
        <p:spPr>
          <a:xfrm>
            <a:off x="5076056" y="4293096"/>
            <a:ext cx="2181225" cy="161925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6948264" y="4077072"/>
            <a:ext cx="197842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P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pessoas</a:t>
            </a:r>
          </a:p>
          <a:p>
            <a:pPr algn="ctr"/>
            <a:r>
              <a:rPr lang="pt-P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27,3%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7. Resultados do inquérito realizado aos Comerciantes e Clientes</a:t>
            </a:r>
          </a:p>
          <a:p>
            <a:pPr>
              <a:spcAft>
                <a:spcPts val="1000"/>
              </a:spcAft>
              <a:buNone/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PERGUNTA 5: </a:t>
            </a:r>
            <a:r>
              <a:rPr lang="pt-PT" sz="3800" dirty="0" smtClean="0">
                <a:solidFill>
                  <a:schemeClr val="accent1">
                    <a:lumMod val="75000"/>
                  </a:schemeClr>
                </a:solidFill>
                <a:latin typeface="Blue Highway Condensed"/>
                <a:ea typeface="Calibri"/>
                <a:cs typeface="Times New Roman"/>
              </a:rPr>
              <a:t>Na sua opinião, o que se poderia fazer para que não houvesse tanto lixo no chão?</a:t>
            </a:r>
            <a:endParaRPr lang="pt-PT" sz="3800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/>
        </p:nvGraphicFramePr>
        <p:xfrm>
          <a:off x="2987824" y="3789040"/>
          <a:ext cx="47720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Oval 14"/>
          <p:cNvSpPr/>
          <p:nvPr/>
        </p:nvSpPr>
        <p:spPr>
          <a:xfrm>
            <a:off x="3491880" y="4149080"/>
            <a:ext cx="1224136" cy="21602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7" name="Conexão recta 16"/>
          <p:cNvCxnSpPr/>
          <p:nvPr/>
        </p:nvCxnSpPr>
        <p:spPr>
          <a:xfrm>
            <a:off x="6156176" y="6021288"/>
            <a:ext cx="504056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7. Resultados do inquérito realizado aos Comerciantes e Clientes</a:t>
            </a:r>
          </a:p>
          <a:p>
            <a:pPr>
              <a:spcAft>
                <a:spcPts val="1000"/>
              </a:spcAft>
              <a:buNone/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PERGUNTA 5: </a:t>
            </a:r>
            <a:r>
              <a:rPr lang="pt-PT" sz="3800" dirty="0" smtClean="0">
                <a:solidFill>
                  <a:schemeClr val="accent1">
                    <a:lumMod val="75000"/>
                  </a:schemeClr>
                </a:solidFill>
                <a:latin typeface="Blue Highway Condensed"/>
                <a:ea typeface="Calibri"/>
                <a:cs typeface="Times New Roman"/>
              </a:rPr>
              <a:t>Na sua opinião, o que se poderia fazer para que não houvesse tanto lixo no chão?</a:t>
            </a:r>
            <a:endParaRPr lang="pt-PT" sz="3800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/>
        </p:nvGraphicFramePr>
        <p:xfrm>
          <a:off x="2987824" y="3789040"/>
          <a:ext cx="47720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Oval 14"/>
          <p:cNvSpPr/>
          <p:nvPr/>
        </p:nvSpPr>
        <p:spPr>
          <a:xfrm rot="1833820">
            <a:off x="4676159" y="4536593"/>
            <a:ext cx="1224136" cy="21602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7" name="Conexão recta 16"/>
          <p:cNvCxnSpPr/>
          <p:nvPr/>
        </p:nvCxnSpPr>
        <p:spPr>
          <a:xfrm>
            <a:off x="6228184" y="5661248"/>
            <a:ext cx="1440160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Gráfico 17"/>
          <p:cNvGraphicFramePr>
            <a:graphicFrameLocks/>
          </p:cNvGraphicFramePr>
          <p:nvPr/>
        </p:nvGraphicFramePr>
        <p:xfrm>
          <a:off x="4572000" y="4005064"/>
          <a:ext cx="3314700" cy="239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7. Resultados do inquérito realizado aos Comerciantes e Clientes</a:t>
            </a:r>
          </a:p>
          <a:p>
            <a:pPr>
              <a:spcAft>
                <a:spcPts val="1000"/>
              </a:spcAft>
              <a:buNone/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PERGUNTA 5: </a:t>
            </a:r>
            <a:r>
              <a:rPr lang="pt-PT" sz="3800" dirty="0" smtClean="0">
                <a:solidFill>
                  <a:schemeClr val="accent1">
                    <a:lumMod val="75000"/>
                  </a:schemeClr>
                </a:solidFill>
                <a:latin typeface="Blue Highway Condensed"/>
                <a:ea typeface="Calibri"/>
                <a:cs typeface="Times New Roman"/>
              </a:rPr>
              <a:t>Na sua opinião, o que se poderia fazer para que não houvesse tanto lixo no chão?</a:t>
            </a:r>
            <a:endParaRPr lang="pt-PT" sz="3800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15" name="Oval 14"/>
          <p:cNvSpPr/>
          <p:nvPr/>
        </p:nvSpPr>
        <p:spPr>
          <a:xfrm rot="1833820">
            <a:off x="5426058" y="4455087"/>
            <a:ext cx="1222979" cy="21602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7" name="Conexão recta 16"/>
          <p:cNvCxnSpPr/>
          <p:nvPr/>
        </p:nvCxnSpPr>
        <p:spPr>
          <a:xfrm>
            <a:off x="6948264" y="5326608"/>
            <a:ext cx="936104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Gráfico 15"/>
          <p:cNvGraphicFramePr>
            <a:graphicFrameLocks/>
          </p:cNvGraphicFramePr>
          <p:nvPr/>
        </p:nvGraphicFramePr>
        <p:xfrm>
          <a:off x="971600" y="4005064"/>
          <a:ext cx="3209925" cy="2386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Oval 19"/>
          <p:cNvSpPr/>
          <p:nvPr/>
        </p:nvSpPr>
        <p:spPr>
          <a:xfrm rot="21213226">
            <a:off x="932492" y="4453102"/>
            <a:ext cx="1222979" cy="1937707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1" name="Conexão recta 20"/>
          <p:cNvCxnSpPr/>
          <p:nvPr/>
        </p:nvCxnSpPr>
        <p:spPr>
          <a:xfrm>
            <a:off x="3059832" y="5949280"/>
            <a:ext cx="936104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8. PRINCIPAIS resultados do inquérito realizado aos Comerciantes e Clientes</a:t>
            </a:r>
          </a:p>
          <a:p>
            <a:pPr lvl="1">
              <a:spcAft>
                <a:spcPts val="1000"/>
              </a:spcAft>
            </a:pPr>
            <a:r>
              <a:rPr lang="pt-PT" sz="2400" dirty="0" smtClean="0">
                <a:latin typeface="Blue Highway Condensed"/>
                <a:ea typeface="Calibri"/>
                <a:cs typeface="Times New Roman"/>
              </a:rPr>
              <a:t>1.  </a:t>
            </a: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Quase metade dos clientes faz compras na Feira Semanal entre 10 a 19 anos;</a:t>
            </a:r>
          </a:p>
          <a:p>
            <a:pPr lvl="1">
              <a:spcAft>
                <a:spcPts val="1000"/>
              </a:spcAft>
            </a:pP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2.  Todos os comerciantes já vendem na Feira Semanal há mais de 20 anos;</a:t>
            </a:r>
          </a:p>
          <a:p>
            <a:pPr lvl="1">
              <a:spcAft>
                <a:spcPts val="1000"/>
              </a:spcAft>
            </a:pP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3. Uma larga maioria dos clientes e comerciantes não teve conhecimento de qualquer campanha de sensibilização para a recolha de lixo na Feira</a:t>
            </a:r>
            <a:r>
              <a:rPr lang="pt-PT" sz="2400" dirty="0" smtClean="0">
                <a:latin typeface="Blue Highway Condensed"/>
                <a:ea typeface="Calibri"/>
                <a:cs typeface="Times New Roman"/>
              </a:rPr>
              <a:t>;</a:t>
            </a: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8. PRINCIPAIS resultados do inquérito realizado aos Comerciantes e Clientes</a:t>
            </a:r>
          </a:p>
          <a:p>
            <a:pPr lvl="1">
              <a:spcAft>
                <a:spcPts val="1000"/>
              </a:spcAft>
            </a:pPr>
            <a:r>
              <a:rPr lang="pt-PT" sz="2400" dirty="0" smtClean="0">
                <a:latin typeface="Blue Highway Condensed"/>
                <a:ea typeface="Calibri"/>
                <a:cs typeface="Times New Roman"/>
              </a:rPr>
              <a:t>4. </a:t>
            </a: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Quase todos dizem saber para onde vai o lixo que fica no chão durante a Feira Semanal;</a:t>
            </a:r>
          </a:p>
          <a:p>
            <a:pPr lvl="1">
              <a:spcAft>
                <a:spcPts val="1000"/>
              </a:spcAft>
            </a:pP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5. Perto de um terço tem a consciência de que o lixo fica no espaço público da cidade de Leiria, nas margens do rio e no rio, indo para o mar;</a:t>
            </a:r>
          </a:p>
          <a:p>
            <a:pPr lvl="1">
              <a:spcAft>
                <a:spcPts val="1000"/>
              </a:spcAft>
            </a:pP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6. A solução apresentada pelos clientes e comerciantes são diferentes: A maior parte dos clientes refere que é necessário CI</a:t>
            </a:r>
            <a:r>
              <a:rPr lang="pt-PT" sz="2400" dirty="0" smtClean="0">
                <a:latin typeface="Blue Highway Condensed"/>
                <a:ea typeface="Calibri"/>
                <a:cs typeface="Times New Roman"/>
              </a:rPr>
              <a:t>VISMO. A maior parte dos comerciantes refere que é necessário a distribuição/colocação de caixotes/sacos do lixo.</a:t>
            </a: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4283968" y="1484784"/>
            <a:ext cx="446449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Hurry Up"/>
                <a:ea typeface="Calibri"/>
                <a:cs typeface="Times New Roman"/>
              </a:rPr>
              <a:t>FICÁMOS A SABER QUE…</a:t>
            </a:r>
            <a:endParaRPr lang="pt-PT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312368"/>
          </a:xfrm>
        </p:spPr>
        <p:txBody>
          <a:bodyPr>
            <a:normAutofit fontScale="92500"/>
          </a:bodyPr>
          <a:lstStyle/>
          <a:p>
            <a:r>
              <a:rPr lang="pt-PT" sz="6600" dirty="0" smtClean="0">
                <a:latin typeface="Blue Highway Condensed"/>
                <a:ea typeface="Calibri"/>
                <a:cs typeface="Times New Roman"/>
              </a:rPr>
              <a:t>O que fazer para que o lixo da Cidade de Leiria, em especial o do Mercado do Levante, não venha para o recreio da nossa escola?</a:t>
            </a:r>
            <a:endParaRPr lang="pt-PT" sz="6000" dirty="0"/>
          </a:p>
        </p:txBody>
      </p:sp>
      <p:grpSp>
        <p:nvGrpSpPr>
          <p:cNvPr id="9" name="Grupo 8"/>
          <p:cNvGrpSpPr/>
          <p:nvPr/>
        </p:nvGrpSpPr>
        <p:grpSpPr>
          <a:xfrm>
            <a:off x="395536" y="188641"/>
            <a:ext cx="8352928" cy="1728191"/>
            <a:chOff x="395536" y="188641"/>
            <a:chExt cx="8352928" cy="1728191"/>
          </a:xfrm>
        </p:grpSpPr>
        <p:grpSp>
          <p:nvGrpSpPr>
            <p:cNvPr id="8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4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" name="Rectângulo 4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5580112" y="1045824"/>
              <a:ext cx="3168352" cy="8710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15000"/>
                </a:lnSpc>
                <a:spcBef>
                  <a:spcPct val="0"/>
                </a:spcBef>
              </a:pPr>
              <a:r>
                <a:rPr lang="pt-PT" sz="4400" b="1" dirty="0">
                  <a:solidFill>
                    <a:srgbClr val="92D050"/>
                  </a:solidFill>
                  <a:effectLst>
                    <a:outerShdw blurRad="31750" dist="25400" dir="5400000" algn="tl" rotWithShape="0">
                      <a:srgbClr val="000000">
                        <a:alpha val="25000"/>
                      </a:srgbClr>
                    </a:outerShdw>
                  </a:effectLst>
                  <a:latin typeface="Hurry Up"/>
                  <a:ea typeface="Calibri"/>
                  <a:cs typeface="Times New Roman"/>
                </a:rPr>
                <a:t>PROBLEMA</a:t>
              </a:r>
              <a:endParaRPr lang="pt-PT" sz="4100" b="1" dirty="0">
                <a:solidFill>
                  <a:srgbClr val="92D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7"/>
          <p:cNvGrpSpPr/>
          <p:nvPr/>
        </p:nvGrpSpPr>
        <p:grpSpPr>
          <a:xfrm>
            <a:off x="395536" y="188641"/>
            <a:ext cx="8352928" cy="1029548"/>
            <a:chOff x="395536" y="188641"/>
            <a:chExt cx="8352928" cy="1029548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188641"/>
              <a:ext cx="2952328" cy="1029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ângulo 7"/>
            <p:cNvSpPr/>
            <p:nvPr/>
          </p:nvSpPr>
          <p:spPr>
            <a:xfrm>
              <a:off x="3275856" y="208254"/>
              <a:ext cx="5472608" cy="86409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11" name="Rectângulo 10"/>
          <p:cNvSpPr/>
          <p:nvPr/>
        </p:nvSpPr>
        <p:spPr>
          <a:xfrm>
            <a:off x="1331640" y="2708920"/>
            <a:ext cx="6696744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3600" b="1" dirty="0" smtClean="0">
                <a:solidFill>
                  <a:srgbClr val="00B0F0"/>
                </a:solidFill>
                <a:latin typeface="Hurry Up"/>
                <a:ea typeface="Calibri"/>
                <a:cs typeface="Times New Roman"/>
              </a:rPr>
              <a:t>2.º RESOLVENDO O PROBLEMA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1916832"/>
            <a:ext cx="8424936" cy="40324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buNone/>
            </a:pP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Era necessário…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t-PT" sz="4000" dirty="0" smtClean="0">
                <a:latin typeface="Blue Highway Condensed"/>
                <a:ea typeface="Calibri"/>
                <a:cs typeface="Times New Roman"/>
              </a:rPr>
              <a:t>Mostrar à população os impactos negativos do acondicionamento incorreto dos resíduos sólidos produzidos durante do Mercado do Levante de Leiria para a cidade e para o Rio Lis;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t-PT" sz="4000" dirty="0" smtClean="0">
                <a:latin typeface="Blue Highway Condensed"/>
                <a:ea typeface="Calibri"/>
                <a:cs typeface="Times New Roman"/>
              </a:rPr>
              <a:t>Promover exercícios de boas práticas que cada pessoa – Comerciante e Cliente – poderia adotar para acondicionar, corretamente, o lixo produzido;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 algn="ctr">
              <a:buNone/>
            </a:pPr>
            <a:endParaRPr lang="pt-PT" sz="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2.º RESOLVENDO O PROBLEMA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1. Escrevemos textos e enviámos para os Jornais da Cidade de Leiria;</a:t>
            </a:r>
          </a:p>
          <a:p>
            <a:endParaRPr lang="pt-PT" sz="13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2. Organizámos a campanha “DÁ NÓ AO TEU LIXO”;</a:t>
            </a:r>
            <a:endParaRPr lang="pt-PT" sz="3800" dirty="0" smtClean="0">
              <a:latin typeface="Calibri"/>
              <a:ea typeface="Calibri"/>
              <a:cs typeface="Times New Roman"/>
            </a:endParaRPr>
          </a:p>
          <a:p>
            <a:pPr algn="ctr">
              <a:buNone/>
            </a:pPr>
            <a:endParaRPr lang="pt-PT" sz="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2.º RESOLVENDO O PROBLEMA</a:t>
              </a:r>
            </a:p>
          </p:txBody>
        </p:sp>
      </p:grpSp>
      <p:sp>
        <p:nvSpPr>
          <p:cNvPr id="10" name="Rectângulo 9"/>
          <p:cNvSpPr/>
          <p:nvPr/>
        </p:nvSpPr>
        <p:spPr>
          <a:xfrm>
            <a:off x="5580112" y="1484784"/>
            <a:ext cx="316835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Hurry Up"/>
                <a:ea typeface="Calibri"/>
                <a:cs typeface="Times New Roman"/>
              </a:rPr>
              <a:t>O que fizemos?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</a:pPr>
            <a:r>
              <a:rPr lang="pt-PT" sz="4000" dirty="0" smtClean="0">
                <a:latin typeface="Blue Highway Condensed"/>
                <a:ea typeface="Calibri"/>
                <a:cs typeface="Times New Roman"/>
              </a:rPr>
              <a:t>3. Produzimos e distribuímos panfletos informativos: 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 marL="3330575">
              <a:lnSpc>
                <a:spcPct val="115000"/>
              </a:lnSpc>
              <a:buNone/>
            </a:pPr>
            <a:r>
              <a:rPr lang="pt-PT" sz="2800" dirty="0" smtClean="0">
                <a:latin typeface="Blue Highway Condensed"/>
              </a:rPr>
              <a:t>1.º Coloca o lixo no saco; </a:t>
            </a:r>
          </a:p>
          <a:p>
            <a:pPr marL="3330575">
              <a:lnSpc>
                <a:spcPct val="115000"/>
              </a:lnSpc>
              <a:buNone/>
            </a:pP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2.º Dá nó ao saco do lixo; 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 marL="3330575">
              <a:lnSpc>
                <a:spcPct val="115000"/>
              </a:lnSpc>
              <a:buNone/>
            </a:pP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3.º Deixa o saco fechado no chão.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t-PT" sz="4000" dirty="0" smtClean="0">
                <a:latin typeface="Blue Highway Condensed"/>
                <a:ea typeface="Calibri"/>
                <a:cs typeface="Times New Roman"/>
              </a:rPr>
              <a:t>4. Organizámos a ação “Vamos recolher lixo” no dia 2 de maio;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t-PT" sz="4000" dirty="0" smtClean="0">
                <a:latin typeface="Blue Highway Condensed"/>
                <a:ea typeface="Calibri"/>
                <a:cs typeface="Times New Roman"/>
              </a:rPr>
              <a:t>5. Elaborámos uma canção;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 algn="ctr">
              <a:buNone/>
            </a:pPr>
            <a:endParaRPr lang="pt-PT" sz="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2.º RESOLVENDO O PROBLEMA</a:t>
              </a:r>
            </a:p>
          </p:txBody>
        </p:sp>
      </p:grpSp>
      <p:sp>
        <p:nvSpPr>
          <p:cNvPr id="10" name="Rectângulo 9"/>
          <p:cNvSpPr/>
          <p:nvPr/>
        </p:nvSpPr>
        <p:spPr>
          <a:xfrm>
            <a:off x="5580112" y="1484784"/>
            <a:ext cx="316835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Hurry Up"/>
                <a:ea typeface="Calibri"/>
                <a:cs typeface="Times New Roman"/>
              </a:rPr>
              <a:t>O que fizemos?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1403648" y="3356992"/>
            <a:ext cx="2086853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760" lvl="0" indent="-256032">
              <a:lnSpc>
                <a:spcPct val="115000"/>
              </a:lnSpc>
              <a:spcBef>
                <a:spcPts val="400"/>
              </a:spcBef>
              <a:spcAft>
                <a:spcPts val="1000"/>
              </a:spcAft>
              <a:buClr>
                <a:srgbClr val="7FD13B"/>
              </a:buClr>
              <a:buSzPct val="68000"/>
            </a:pPr>
            <a:r>
              <a:rPr lang="pt-PT" sz="2000" dirty="0">
                <a:solidFill>
                  <a:prstClr val="black"/>
                </a:solidFill>
                <a:latin typeface="Blue Highway Condensed"/>
                <a:ea typeface="Calibri"/>
                <a:cs typeface="Times New Roman"/>
              </a:rPr>
              <a:t>Campanha “DÁ NÓ AO TEU LIXO”</a:t>
            </a:r>
            <a:endParaRPr lang="pt-PT" sz="10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7"/>
          <p:cNvGrpSpPr/>
          <p:nvPr/>
        </p:nvGrpSpPr>
        <p:grpSpPr>
          <a:xfrm>
            <a:off x="395536" y="188641"/>
            <a:ext cx="8352928" cy="1029548"/>
            <a:chOff x="395536" y="188641"/>
            <a:chExt cx="8352928" cy="1029548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188641"/>
              <a:ext cx="2952328" cy="1029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ângulo 7"/>
            <p:cNvSpPr/>
            <p:nvPr/>
          </p:nvSpPr>
          <p:spPr>
            <a:xfrm>
              <a:off x="3275856" y="208254"/>
              <a:ext cx="5472608" cy="86409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13" name="Rectângulo 12"/>
          <p:cNvSpPr/>
          <p:nvPr/>
        </p:nvSpPr>
        <p:spPr>
          <a:xfrm>
            <a:off x="1259632" y="2492896"/>
            <a:ext cx="684076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3600" b="1" dirty="0" smtClean="0">
                <a:solidFill>
                  <a:srgbClr val="00B0F0"/>
                </a:solidFill>
                <a:latin typeface="Hurry Up"/>
                <a:ea typeface="Calibri"/>
                <a:cs typeface="Times New Roman"/>
              </a:rPr>
              <a:t>3.º COMUNICAR E COMEMORAR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buNone/>
            </a:pPr>
            <a:r>
              <a:rPr lang="pt-PT" sz="2800" dirty="0" smtClean="0">
                <a:latin typeface="Blue Highway Condensed"/>
                <a:ea typeface="Calibri"/>
                <a:cs typeface="Times New Roman"/>
              </a:rPr>
              <a:t>Era necessário…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r>
              <a:rPr lang="pt-PT" sz="4000" dirty="0" smtClean="0">
                <a:latin typeface="Blue Highway Condensed"/>
                <a:ea typeface="Calibri"/>
                <a:cs typeface="Times New Roman"/>
              </a:rPr>
              <a:t>Promover o exercício de uma cidadania consciente, dinâmica e de intervenção face à problemática da qualidade ambiental na cidade de Leiria</a:t>
            </a:r>
            <a:endParaRPr lang="pt-PT" sz="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3.º COMUNICAR E COMEMORAR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</a:pPr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1. Escrevemos textos e enviámos para os Jornais da Cidade de Leiria;</a:t>
            </a:r>
          </a:p>
          <a:p>
            <a:pPr>
              <a:lnSpc>
                <a:spcPct val="115000"/>
              </a:lnSpc>
            </a:pPr>
            <a:r>
              <a:rPr lang="pt-PT" sz="4100" dirty="0" smtClean="0">
                <a:latin typeface="Blue Highway Condensed"/>
                <a:ea typeface="Calibri"/>
                <a:cs typeface="Times New Roman"/>
              </a:rPr>
              <a:t>2. Comemoração do Dia do Ambiente (5 junho)</a:t>
            </a:r>
            <a:endParaRPr lang="pt-PT" sz="4100" dirty="0" smtClean="0">
              <a:latin typeface="Calibri"/>
              <a:ea typeface="Calibri"/>
              <a:cs typeface="Times New Roman"/>
            </a:endParaRPr>
          </a:p>
          <a:p>
            <a:pPr marL="810260">
              <a:lnSpc>
                <a:spcPct val="115000"/>
              </a:lnSpc>
            </a:pPr>
            <a:r>
              <a:rPr lang="pt-PT" sz="3500" dirty="0" smtClean="0">
                <a:latin typeface="Blue Highway Condensed"/>
                <a:ea typeface="Calibri"/>
                <a:cs typeface="Times New Roman"/>
              </a:rPr>
              <a:t>Exposição de trabalhos e de fotografias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 marL="810260">
              <a:lnSpc>
                <a:spcPct val="115000"/>
              </a:lnSpc>
            </a:pPr>
            <a:r>
              <a:rPr lang="pt-PT" sz="3500" dirty="0" smtClean="0">
                <a:latin typeface="Blue Highway Condensed"/>
                <a:ea typeface="Calibri"/>
                <a:cs typeface="Times New Roman"/>
              </a:rPr>
              <a:t>Apresentação do vídeo da ação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 marL="810260">
              <a:lnSpc>
                <a:spcPct val="115000"/>
              </a:lnSpc>
            </a:pPr>
            <a:r>
              <a:rPr lang="pt-PT" sz="3500" dirty="0" smtClean="0">
                <a:latin typeface="Blue Highway Condensed"/>
                <a:ea typeface="Calibri"/>
                <a:cs typeface="Times New Roman"/>
              </a:rPr>
              <a:t>Apresentação de uma canção/hino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 marL="810260">
              <a:lnSpc>
                <a:spcPct val="115000"/>
              </a:lnSpc>
            </a:pPr>
            <a:r>
              <a:rPr lang="pt-PT" sz="3500" dirty="0" smtClean="0">
                <a:latin typeface="Blue Highway Condensed"/>
                <a:ea typeface="Calibri"/>
                <a:cs typeface="Times New Roman"/>
              </a:rPr>
              <a:t>Apresentação da evolução dos dados recolhidos relativos à produção dos resíduos produzidos ao longo do projeto.</a:t>
            </a:r>
            <a:endParaRPr lang="pt-PT" sz="1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t-PT" sz="3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3.º COMUNICAR E COMEMORAR</a:t>
              </a:r>
            </a:p>
          </p:txBody>
        </p:sp>
      </p:grpSp>
      <p:sp>
        <p:nvSpPr>
          <p:cNvPr id="10" name="Rectângulo 9"/>
          <p:cNvSpPr/>
          <p:nvPr/>
        </p:nvSpPr>
        <p:spPr>
          <a:xfrm>
            <a:off x="5580112" y="1484784"/>
            <a:ext cx="316835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Hurry Up"/>
                <a:ea typeface="Calibri"/>
                <a:cs typeface="Times New Roman"/>
              </a:rPr>
              <a:t>O que fizemos?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7"/>
          <p:cNvGrpSpPr/>
          <p:nvPr/>
        </p:nvGrpSpPr>
        <p:grpSpPr>
          <a:xfrm>
            <a:off x="395536" y="188641"/>
            <a:ext cx="8352928" cy="1029548"/>
            <a:chOff x="395536" y="188641"/>
            <a:chExt cx="8352928" cy="1029548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188641"/>
              <a:ext cx="2952328" cy="1029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ângulo 7"/>
            <p:cNvSpPr/>
            <p:nvPr/>
          </p:nvSpPr>
          <p:spPr>
            <a:xfrm>
              <a:off x="3275856" y="208254"/>
              <a:ext cx="5472608" cy="86409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11" name="Rectângulo 10"/>
          <p:cNvSpPr/>
          <p:nvPr/>
        </p:nvSpPr>
        <p:spPr>
          <a:xfrm>
            <a:off x="2195736" y="2564904"/>
            <a:ext cx="511256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3600" b="1" dirty="0" smtClean="0">
                <a:solidFill>
                  <a:srgbClr val="00B0F0"/>
                </a:solidFill>
                <a:latin typeface="Hurry Up"/>
                <a:ea typeface="Calibri"/>
                <a:cs typeface="Times New Roman"/>
              </a:rPr>
              <a:t>O QUE SE CONSEGUIU?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</a:pPr>
            <a:r>
              <a:rPr lang="pt-PT" sz="7000" dirty="0" smtClean="0">
                <a:latin typeface="Blue Highway Condensed"/>
                <a:ea typeface="Calibri"/>
                <a:cs typeface="Times New Roman"/>
              </a:rPr>
              <a:t>1. </a:t>
            </a:r>
            <a:r>
              <a:rPr lang="pt-PT" sz="4000" dirty="0" smtClean="0">
                <a:latin typeface="Blue Highway Condensed"/>
                <a:ea typeface="Calibri"/>
                <a:cs typeface="Times New Roman"/>
              </a:rPr>
              <a:t>Sensibilizar grande parte dos comerciantes para a necessidade da recolha dos resíduos sólidos produzidos ao longo da Feira Semanal;</a:t>
            </a:r>
            <a:endParaRPr lang="pt-PT" sz="12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endParaRPr lang="pt-PT" sz="12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r>
              <a:rPr lang="pt-PT" sz="7100" dirty="0" smtClean="0">
                <a:latin typeface="Blue Highway Condensed"/>
                <a:ea typeface="Calibri"/>
                <a:cs typeface="Times New Roman"/>
              </a:rPr>
              <a:t>2.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 </a:t>
            </a:r>
            <a:r>
              <a:rPr lang="pt-PT" sz="4000" dirty="0" smtClean="0">
                <a:latin typeface="Blue Highway Condensed"/>
                <a:ea typeface="Calibri"/>
                <a:cs typeface="Times New Roman"/>
              </a:rPr>
              <a:t>Sensibilizar os clientes para a necessidade da recolha dos resíduos sólidos produzidos ao longo da Feira Semanal;</a:t>
            </a:r>
            <a:endParaRPr lang="pt-PT" sz="12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endParaRPr lang="pt-PT" sz="12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r>
              <a:rPr lang="pt-PT" sz="7100" dirty="0" smtClean="0">
                <a:latin typeface="Blue Highway Condensed"/>
                <a:ea typeface="Calibri"/>
                <a:cs typeface="Times New Roman"/>
              </a:rPr>
              <a:t>3.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 </a:t>
            </a:r>
            <a:r>
              <a:rPr lang="pt-PT" sz="4000" dirty="0" smtClean="0">
                <a:latin typeface="Blue Highway Condensed"/>
                <a:ea typeface="Calibri"/>
                <a:cs typeface="Times New Roman"/>
              </a:rPr>
              <a:t>Conhecer a origem de um dos problemas de produção de resíduos sólidos na nossa cidade de Leiria;</a:t>
            </a:r>
            <a:endParaRPr lang="pt-PT" sz="1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t-PT" sz="3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O QUE SE CONSEGUIU?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96944" cy="403244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4. 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Testar uma possível solução para a recolha dos resíduos sólidos produzidos ao longo do Mercado do Levante de Leiria;</a:t>
            </a:r>
            <a:endParaRPr lang="pt-PT" sz="18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endParaRPr lang="pt-PT" sz="1800" dirty="0" smtClean="0">
              <a:latin typeface="Calibri"/>
              <a:ea typeface="Calibri"/>
              <a:cs typeface="Times New Roman"/>
            </a:endParaRPr>
          </a:p>
          <a:p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5. 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Perceber que a solução apresentada na campanha “Dou nó ao meu lixo” </a:t>
            </a:r>
          </a:p>
          <a:p>
            <a:pPr>
              <a:buNone/>
            </a:pPr>
            <a:r>
              <a:rPr lang="pt-PT" sz="4600" dirty="0" smtClean="0">
                <a:latin typeface="Blue Highway Condensed"/>
                <a:ea typeface="Calibri"/>
                <a:cs typeface="Times New Roman"/>
              </a:rPr>
              <a:t>[1. Colocar lixo no saco; 2. Dar nó ao saco; 3. Deixar o saco fechado no chão “] 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partiu de grande parte dos comerciantes e clientes no inquérito realizado, sendo do seu agrado;</a:t>
            </a:r>
            <a:endParaRPr lang="pt-PT" sz="3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O QUE SE CONSEGUIU?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7"/>
          <p:cNvGrpSpPr/>
          <p:nvPr/>
        </p:nvGrpSpPr>
        <p:grpSpPr>
          <a:xfrm>
            <a:off x="395536" y="188641"/>
            <a:ext cx="8352928" cy="1029548"/>
            <a:chOff x="395536" y="188641"/>
            <a:chExt cx="8352928" cy="1029548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188641"/>
              <a:ext cx="2952328" cy="1029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ângulo 7"/>
            <p:cNvSpPr/>
            <p:nvPr/>
          </p:nvSpPr>
          <p:spPr>
            <a:xfrm>
              <a:off x="3275856" y="208254"/>
              <a:ext cx="5472608" cy="86409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10" name="Rectângulo 9"/>
          <p:cNvSpPr/>
          <p:nvPr/>
        </p:nvSpPr>
        <p:spPr>
          <a:xfrm>
            <a:off x="899592" y="2780928"/>
            <a:ext cx="7488832" cy="703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3600" b="1" dirty="0" smtClean="0">
                <a:solidFill>
                  <a:srgbClr val="00B0F0"/>
                </a:solidFill>
                <a:latin typeface="Hurry Up"/>
                <a:ea typeface="Calibri"/>
                <a:cs typeface="Times New Roman"/>
              </a:rPr>
              <a:t>1.º </a:t>
            </a:r>
            <a:r>
              <a:rPr lang="pt-PT" sz="3200" b="1" dirty="0" smtClean="0">
                <a:solidFill>
                  <a:srgbClr val="00B0F0"/>
                </a:solidFill>
                <a:latin typeface="Hurry Up"/>
                <a:ea typeface="Calibri"/>
                <a:cs typeface="Times New Roman"/>
              </a:rPr>
              <a:t>CONHECER ORIGENS DO PROBLEMA</a:t>
            </a:r>
            <a:endParaRPr lang="pt-PT" sz="3200" b="1" dirty="0">
              <a:solidFill>
                <a:srgbClr val="00B0F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5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6. 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Perceber que para se conseguir que a maior parte dos comerciantes adotem o “Dou nó ao meu lixo” (colocar os seus resíduos sólidos no saco), será 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necessário muito tempo;</a:t>
            </a:r>
            <a:endParaRPr lang="pt-PT" sz="18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endParaRPr lang="pt-PT" sz="1800" dirty="0" smtClean="0">
              <a:latin typeface="Calibri"/>
              <a:ea typeface="Calibri"/>
              <a:cs typeface="Times New Roman"/>
            </a:endParaRPr>
          </a:p>
          <a:p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7. 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Necessidade de criar incentivos para todos os comerciantes que coloquem os seus resíduos sólidos nos 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contentores, </a:t>
            </a:r>
            <a:r>
              <a:rPr lang="pt-PT" sz="5400" dirty="0" smtClean="0">
                <a:latin typeface="Blue Highway Condensed"/>
                <a:ea typeface="Calibri"/>
                <a:cs typeface="Times New Roman"/>
              </a:rPr>
              <a:t>atribuindo prémios que poderiam passar, inclusivamente, num desconto na utilização do espaço do Mercado do Levante de Leiria;</a:t>
            </a:r>
            <a:endParaRPr lang="pt-PT" sz="3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O QUE SE CONSEGUIU?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7"/>
          <p:cNvGrpSpPr/>
          <p:nvPr/>
        </p:nvGrpSpPr>
        <p:grpSpPr>
          <a:xfrm>
            <a:off x="395536" y="188641"/>
            <a:ext cx="8352928" cy="1029548"/>
            <a:chOff x="395536" y="188641"/>
            <a:chExt cx="8352928" cy="1029548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188641"/>
              <a:ext cx="2952328" cy="1029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ângulo 7"/>
            <p:cNvSpPr/>
            <p:nvPr/>
          </p:nvSpPr>
          <p:spPr>
            <a:xfrm>
              <a:off x="3275856" y="208254"/>
              <a:ext cx="5472608" cy="86409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10" name="Rectângulo 9"/>
          <p:cNvSpPr/>
          <p:nvPr/>
        </p:nvSpPr>
        <p:spPr>
          <a:xfrm>
            <a:off x="2123728" y="2636912"/>
            <a:ext cx="482453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3600" b="1" dirty="0" smtClean="0">
                <a:solidFill>
                  <a:srgbClr val="00B0F0"/>
                </a:solidFill>
                <a:latin typeface="Hurry Up"/>
                <a:ea typeface="Calibri"/>
                <a:cs typeface="Times New Roman"/>
              </a:rPr>
              <a:t>Queremos agradecer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032448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Câmara Municipal de Leiria (Senhora Vereadora da Educação, Dr.ª Anabela Graça);</a:t>
            </a:r>
            <a:endParaRPr lang="pt-PT" sz="28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Centro de Interpretação Ambiental de Leiria (Dr.ª Telma Fontes);</a:t>
            </a:r>
            <a:endParaRPr lang="pt-PT" sz="28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Escola Segura (Senhor Agente Mendes);</a:t>
            </a:r>
            <a:endParaRPr lang="pt-PT" sz="28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Serviços Urbanos e Meio Ambiente – SUMA (</a:t>
            </a:r>
            <a:r>
              <a:rPr lang="pt-PT" sz="7200" dirty="0" err="1" smtClean="0">
                <a:latin typeface="Blue Highway Condensed"/>
                <a:ea typeface="Calibri"/>
                <a:cs typeface="Times New Roman"/>
              </a:rPr>
              <a:t>Eng</a:t>
            </a: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. Mário Moreira)</a:t>
            </a:r>
            <a:r>
              <a:rPr lang="pt-PT" sz="7200" dirty="0" smtClean="0">
                <a:latin typeface="Blue Highway" pitchFamily="2" charset="0"/>
                <a:ea typeface="Calibri"/>
                <a:cs typeface="Times New Roman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PT" sz="7200" dirty="0" err="1" smtClean="0">
                <a:latin typeface="Blue Highway Condensed"/>
                <a:ea typeface="Calibri"/>
                <a:cs typeface="Times New Roman"/>
              </a:rPr>
              <a:t>Valorlis</a:t>
            </a: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 (</a:t>
            </a:r>
            <a:r>
              <a:rPr lang="pt-PT" sz="7200" dirty="0" err="1" smtClean="0">
                <a:latin typeface="Blue Highway Condensed"/>
                <a:ea typeface="Calibri"/>
                <a:cs typeface="Times New Roman"/>
              </a:rPr>
              <a:t>Eng</a:t>
            </a: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. Cidália Martins);</a:t>
            </a:r>
            <a:endParaRPr lang="pt-PT" sz="72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</a:pPr>
            <a:endParaRPr lang="pt-PT" sz="2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Queremos agradecer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176464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Voluntários da  União de Juntas de Freguesia Leiria, Pousos, Barreira e Cortes;</a:t>
            </a:r>
          </a:p>
          <a:p>
            <a:pPr algn="just">
              <a:lnSpc>
                <a:spcPct val="150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Professoras das nossas turmas (</a:t>
            </a:r>
            <a:r>
              <a:rPr lang="pt-PT" sz="6700" dirty="0" smtClean="0">
                <a:latin typeface="Blue Highway Condensed"/>
                <a:ea typeface="Calibri"/>
                <a:cs typeface="Times New Roman"/>
              </a:rPr>
              <a:t>Coordenadora da Escola Professora Susana Sousa; Professora do 1.º e 3.º ano Jocelina Morais; Professora do 4.º Ana Sofia Rodrigues</a:t>
            </a: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);</a:t>
            </a:r>
            <a:endParaRPr lang="pt-PT" sz="28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Outros professores (</a:t>
            </a:r>
            <a:r>
              <a:rPr lang="pt-PT" sz="6700" dirty="0" smtClean="0">
                <a:latin typeface="Blue Highway Condensed"/>
                <a:ea typeface="Calibri"/>
                <a:cs typeface="Times New Roman"/>
              </a:rPr>
              <a:t>Professor Nelson Cardoso, Lídia Gomes, Luísa Lopes, Sérgio Fernandes e professoras das AEC Marina Santos e Nila Oliveira</a:t>
            </a: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);</a:t>
            </a:r>
            <a:endParaRPr lang="pt-PT" sz="28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Assistentes Operacionais (</a:t>
            </a:r>
            <a:r>
              <a:rPr lang="pt-PT" sz="6700" dirty="0" smtClean="0">
                <a:latin typeface="Blue Highway Condensed"/>
                <a:ea typeface="Calibri"/>
                <a:cs typeface="Times New Roman"/>
              </a:rPr>
              <a:t>Dona Lurdes e Dona Paula</a:t>
            </a:r>
            <a:r>
              <a:rPr lang="pt-PT" sz="7200" dirty="0" smtClean="0">
                <a:latin typeface="Blue Highway Condensed"/>
                <a:ea typeface="Calibri"/>
                <a:cs typeface="Times New Roman"/>
              </a:rPr>
              <a:t>);</a:t>
            </a:r>
            <a:endParaRPr lang="pt-PT" sz="28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</a:pPr>
            <a:endParaRPr lang="pt-PT" sz="2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36343"/>
            <a:chOff x="395536" y="188641"/>
            <a:chExt cx="8352928" cy="1536343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679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Queremos agradecer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1999381"/>
            <a:ext cx="8229600" cy="344584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5000"/>
              </a:lnSpc>
              <a:buNone/>
            </a:pPr>
            <a:r>
              <a:rPr lang="pt-PT" sz="6700" b="1" dirty="0" smtClean="0">
                <a:latin typeface="Blue Highway Condensed"/>
                <a:ea typeface="Calibri"/>
                <a:cs typeface="Times New Roman"/>
              </a:rPr>
              <a:t>Era necessário…</a:t>
            </a:r>
            <a:endParaRPr lang="pt-PT" sz="2300" b="1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t-PT" sz="16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t-PT" sz="7300" dirty="0" smtClean="0">
                <a:latin typeface="Blue Highway Condensed"/>
                <a:ea typeface="Calibri"/>
                <a:cs typeface="Times New Roman"/>
              </a:rPr>
              <a:t>Observar, </a:t>
            </a:r>
            <a:r>
              <a:rPr lang="pt-PT" sz="7300" i="1" dirty="0" smtClean="0">
                <a:latin typeface="Blue Highway Condensed"/>
                <a:ea typeface="Calibri"/>
                <a:cs typeface="Times New Roman"/>
              </a:rPr>
              <a:t>in loco</a:t>
            </a:r>
            <a:r>
              <a:rPr lang="pt-PT" sz="7300" dirty="0" smtClean="0">
                <a:latin typeface="Blue Highway Condensed"/>
                <a:ea typeface="Calibri"/>
                <a:cs typeface="Times New Roman"/>
              </a:rPr>
              <a:t>, as práticas dos utentes e comerciantes do Mercado do Levante de Leiria relativamente aos resíduos produzidos;</a:t>
            </a:r>
            <a:endParaRPr lang="pt-PT" sz="1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t-PT" sz="16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7300" dirty="0" smtClean="0">
                <a:latin typeface="Blue Highway Condensed"/>
                <a:ea typeface="Calibri"/>
                <a:cs typeface="Times New Roman"/>
              </a:rPr>
              <a:t>Observar, </a:t>
            </a:r>
            <a:r>
              <a:rPr lang="pt-PT" sz="7300" i="1" dirty="0" smtClean="0">
                <a:latin typeface="Blue Highway Condensed"/>
                <a:ea typeface="Calibri"/>
                <a:cs typeface="Times New Roman"/>
              </a:rPr>
              <a:t>in loco</a:t>
            </a:r>
            <a:r>
              <a:rPr lang="pt-PT" sz="7300" dirty="0" smtClean="0">
                <a:latin typeface="Blue Highway Condensed"/>
                <a:ea typeface="Calibri"/>
                <a:cs typeface="Times New Roman"/>
              </a:rPr>
              <a:t>, as consequências do não acondicionamento adequado dos resíduos sólidos para o espaço da Feira e zonas envolventes (Rio Lis);</a:t>
            </a:r>
            <a:endParaRPr lang="pt-PT" sz="1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1999381"/>
            <a:ext cx="8229600" cy="344584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pt-PT" sz="4800" dirty="0" smtClean="0">
                <a:latin typeface="Blue Highway Condensed"/>
                <a:ea typeface="Calibri"/>
                <a:cs typeface="Times New Roman"/>
              </a:rPr>
              <a:t>1. Criámos os “Inspetores do Ambiente”</a:t>
            </a:r>
            <a:endParaRPr lang="pt-PT" sz="4800" dirty="0" smtClean="0">
              <a:latin typeface="Calibri"/>
              <a:ea typeface="Calibri"/>
              <a:cs typeface="Times New Roman"/>
            </a:endParaRPr>
          </a:p>
          <a:p>
            <a:r>
              <a:rPr lang="pt-PT" sz="4800" dirty="0" smtClean="0">
                <a:latin typeface="Blue Highway Condensed"/>
                <a:ea typeface="Calibri"/>
                <a:cs typeface="Times New Roman"/>
              </a:rPr>
              <a:t>2. Pedimos a colaboração:</a:t>
            </a:r>
            <a:endParaRPr lang="pt-PT" sz="4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5580112" y="1484784"/>
            <a:ext cx="316835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Hurry Up"/>
                <a:ea typeface="Calibri"/>
                <a:cs typeface="Times New Roman"/>
              </a:rPr>
              <a:t>O que fizemos?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10" name="Imagem 9" descr="Resultado de imagem para escola segur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4797152"/>
            <a:ext cx="827534" cy="1274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m 10" descr="Imagem relacionada"/>
          <p:cNvPicPr/>
          <p:nvPr/>
        </p:nvPicPr>
        <p:blipFill>
          <a:blip r:embed="rId4" cstate="print"/>
          <a:srcRect t="28049" b="38415"/>
          <a:stretch>
            <a:fillRect/>
          </a:stretch>
        </p:blipFill>
        <p:spPr bwMode="auto">
          <a:xfrm>
            <a:off x="5774506" y="5085184"/>
            <a:ext cx="2541910" cy="833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magem 11" descr="Resultado de imagem para centro de interpretação ambiental de leiria"/>
          <p:cNvPicPr/>
          <p:nvPr/>
        </p:nvPicPr>
        <p:blipFill>
          <a:blip r:embed="rId5" cstate="print"/>
          <a:srcRect t="31405" b="34294"/>
          <a:stretch>
            <a:fillRect/>
          </a:stretch>
        </p:blipFill>
        <p:spPr bwMode="auto">
          <a:xfrm>
            <a:off x="4860032" y="3573016"/>
            <a:ext cx="31877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magem 12" descr="Imagem relacionada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3573016"/>
            <a:ext cx="370205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magem 13" descr="Resultado de imagem para suma"/>
          <p:cNvPicPr/>
          <p:nvPr/>
        </p:nvPicPr>
        <p:blipFill>
          <a:blip r:embed="rId7" cstate="print"/>
          <a:srcRect l="24837" r="24782"/>
          <a:stretch>
            <a:fillRect/>
          </a:stretch>
        </p:blipFill>
        <p:spPr bwMode="auto">
          <a:xfrm>
            <a:off x="4355976" y="4941168"/>
            <a:ext cx="831726" cy="111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1999381"/>
            <a:ext cx="8229600" cy="4597971"/>
          </a:xfrm>
        </p:spPr>
        <p:txBody>
          <a:bodyPr>
            <a:normAutofit fontScale="25000" lnSpcReduction="20000"/>
          </a:bodyPr>
          <a:lstStyle/>
          <a:p>
            <a:r>
              <a:rPr lang="pt-PT" sz="16000" dirty="0" smtClean="0">
                <a:latin typeface="Blue Highway Condensed"/>
                <a:ea typeface="Calibri"/>
                <a:cs typeface="Times New Roman"/>
              </a:rPr>
              <a:t>3. Fomos </a:t>
            </a:r>
            <a:r>
              <a:rPr lang="pt-PT" sz="16000" dirty="0" smtClean="0">
                <a:solidFill>
                  <a:prstClr val="black"/>
                </a:solidFill>
                <a:latin typeface="Blue Highway Condensed"/>
                <a:ea typeface="Calibri"/>
                <a:cs typeface="Times New Roman"/>
              </a:rPr>
              <a:t>Mercado do Levante de Leiria</a:t>
            </a:r>
            <a:r>
              <a:rPr lang="pt-PT" sz="16000" dirty="0" smtClean="0">
                <a:latin typeface="Blue Highway Condensed"/>
                <a:ea typeface="Calibri"/>
                <a:cs typeface="Times New Roman"/>
              </a:rPr>
              <a:t> e zonas envolventes:</a:t>
            </a:r>
            <a:endParaRPr lang="pt-PT" sz="16000" dirty="0" smtClean="0">
              <a:latin typeface="Calibri"/>
              <a:ea typeface="Calibri"/>
              <a:cs typeface="Times New Roman"/>
            </a:endParaRPr>
          </a:p>
          <a:p>
            <a:pPr algn="ctr">
              <a:buNone/>
            </a:pPr>
            <a:r>
              <a:rPr lang="pt-PT" sz="12800" dirty="0" smtClean="0">
                <a:latin typeface="Blue Highway Condensed"/>
                <a:ea typeface="Calibri"/>
                <a:cs typeface="Times New Roman"/>
              </a:rPr>
              <a:t>14 de fevereiro, 7 de março e 21 de março</a:t>
            </a:r>
          </a:p>
          <a:p>
            <a:pPr>
              <a:lnSpc>
                <a:spcPct val="115000"/>
              </a:lnSpc>
            </a:pPr>
            <a:r>
              <a:rPr lang="pt-PT" sz="15200" dirty="0" smtClean="0">
                <a:latin typeface="Blue Highway Condensed"/>
                <a:ea typeface="Calibri"/>
                <a:cs typeface="Times New Roman"/>
              </a:rPr>
              <a:t> 4. Escrevemos textos acerca do que vimos e enviámos para os jornais da cidade;</a:t>
            </a:r>
            <a:endParaRPr lang="pt-PT" sz="15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None/>
            </a:pPr>
            <a:endParaRPr lang="pt-PT" sz="7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t-PT" sz="15200" dirty="0" smtClean="0">
                <a:latin typeface="Blue Highway Condensed"/>
                <a:ea typeface="Calibri"/>
                <a:cs typeface="Times New Roman"/>
              </a:rPr>
              <a:t>5. Construímos um inquérito e fomos inquirir os comerciantes e clientes do Mercado do Levante de Leiria;</a:t>
            </a: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5580112" y="1484784"/>
            <a:ext cx="316835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Hurry Up"/>
                <a:ea typeface="Calibri"/>
                <a:cs typeface="Times New Roman"/>
              </a:rPr>
              <a:t>O que fizemos?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5580112" y="1484784"/>
            <a:ext cx="316835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Hurry Up"/>
                <a:ea typeface="Calibri"/>
                <a:cs typeface="Times New Roman"/>
              </a:rPr>
              <a:t>O que fizemos?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11" name="Imagem 10"/>
          <p:cNvPicPr/>
          <p:nvPr/>
        </p:nvPicPr>
        <p:blipFill>
          <a:blip r:embed="rId3" cstate="print">
            <a:lum bright="-10000" contrast="30000"/>
          </a:blip>
          <a:srcRect r="6407"/>
          <a:stretch>
            <a:fillRect/>
          </a:stretch>
        </p:blipFill>
        <p:spPr bwMode="auto">
          <a:xfrm rot="5400000">
            <a:off x="468722" y="1413954"/>
            <a:ext cx="4032448" cy="446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magem 11"/>
          <p:cNvPicPr/>
          <p:nvPr/>
        </p:nvPicPr>
        <p:blipFill>
          <a:blip r:embed="rId4" cstate="print">
            <a:lum/>
          </a:blip>
          <a:srcRect/>
          <a:stretch>
            <a:fillRect/>
          </a:stretch>
        </p:blipFill>
        <p:spPr bwMode="auto">
          <a:xfrm rot="5400000">
            <a:off x="4704876" y="1927972"/>
            <a:ext cx="4270752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1844824"/>
            <a:ext cx="8424936" cy="4032448"/>
          </a:xfrm>
        </p:spPr>
        <p:txBody>
          <a:bodyPr>
            <a:normAutofit/>
          </a:bodyPr>
          <a:lstStyle/>
          <a:p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6. Fizemos o tratamento estatístico das respostas dadas pelos comerciantes e clientes do Mercado do Levante de Leiria</a:t>
            </a:r>
          </a:p>
          <a:p>
            <a:pPr algn="ctr">
              <a:buNone/>
            </a:pPr>
            <a:r>
              <a:rPr lang="pt-PT" sz="3200" b="1" dirty="0" smtClean="0">
                <a:solidFill>
                  <a:schemeClr val="accent1">
                    <a:lumMod val="75000"/>
                  </a:schemeClr>
                </a:solidFill>
                <a:latin typeface="Blue Highway Condensed"/>
                <a:ea typeface="Calibri"/>
                <a:cs typeface="Times New Roman"/>
              </a:rPr>
              <a:t>13 clientes e 9 comerciantes num total de 22 inquiridos</a:t>
            </a:r>
            <a:endParaRPr lang="pt-PT" sz="3200" b="1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pt-PT" sz="3800" dirty="0" smtClean="0">
              <a:latin typeface="Calibri"/>
              <a:ea typeface="Calibri"/>
              <a:cs typeface="Times New Roman"/>
            </a:endParaRPr>
          </a:p>
          <a:p>
            <a:pPr algn="ctr">
              <a:buNone/>
            </a:pPr>
            <a:endParaRPr lang="pt-PT" sz="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5580112" y="1484784"/>
            <a:ext cx="316835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Hurry Up"/>
                <a:ea typeface="Calibri"/>
                <a:cs typeface="Times New Roman"/>
              </a:rPr>
              <a:t>O que fizemos?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/>
        </p:nvGraphicFramePr>
        <p:xfrm>
          <a:off x="3203848" y="3573016"/>
          <a:ext cx="3528392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67544" y="1844824"/>
            <a:ext cx="8424936" cy="4032448"/>
          </a:xfrm>
        </p:spPr>
        <p:txBody>
          <a:bodyPr>
            <a:normAutofit/>
          </a:bodyPr>
          <a:lstStyle/>
          <a:p>
            <a:r>
              <a:rPr lang="pt-PT" sz="3800" dirty="0" smtClean="0">
                <a:latin typeface="Blue Highway Condensed"/>
                <a:ea typeface="Calibri"/>
                <a:cs typeface="Times New Roman"/>
              </a:rPr>
              <a:t>6. Fizemos o tratamento estatístico das respostas dadas pelos comerciantes e clientes do Mercado do Levante de Leiria</a:t>
            </a:r>
          </a:p>
          <a:p>
            <a:pPr algn="ctr">
              <a:buNone/>
            </a:pPr>
            <a:r>
              <a:rPr lang="pt-PT" sz="3200" b="1" dirty="0" smtClean="0">
                <a:solidFill>
                  <a:schemeClr val="accent1">
                    <a:lumMod val="75000"/>
                  </a:schemeClr>
                </a:solidFill>
                <a:latin typeface="Blue Highway Condensed"/>
                <a:ea typeface="Calibri"/>
                <a:cs typeface="Times New Roman"/>
              </a:rPr>
              <a:t>13 clientes e 9 comerciantes num total de 22 inquiridos</a:t>
            </a:r>
            <a:endParaRPr lang="pt-PT" sz="3200" b="1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pt-PT" sz="3800" dirty="0" smtClean="0">
              <a:latin typeface="Calibri"/>
              <a:ea typeface="Calibri"/>
              <a:cs typeface="Times New Roman"/>
            </a:endParaRPr>
          </a:p>
          <a:p>
            <a:pPr algn="ctr">
              <a:buNone/>
            </a:pPr>
            <a:endParaRPr lang="pt-PT" sz="8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3" name="Grupo 3"/>
          <p:cNvGrpSpPr/>
          <p:nvPr/>
        </p:nvGrpSpPr>
        <p:grpSpPr>
          <a:xfrm>
            <a:off x="395536" y="188641"/>
            <a:ext cx="8352928" cy="1560645"/>
            <a:chOff x="395536" y="188641"/>
            <a:chExt cx="8352928" cy="1560645"/>
          </a:xfrm>
        </p:grpSpPr>
        <p:grpSp>
          <p:nvGrpSpPr>
            <p:cNvPr id="4" name="Grupo 7"/>
            <p:cNvGrpSpPr/>
            <p:nvPr/>
          </p:nvGrpSpPr>
          <p:grpSpPr>
            <a:xfrm>
              <a:off x="395536" y="188641"/>
              <a:ext cx="8352928" cy="1029548"/>
              <a:chOff x="395536" y="188641"/>
              <a:chExt cx="8352928" cy="1029548"/>
            </a:xfrm>
          </p:grpSpPr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95536" y="188641"/>
                <a:ext cx="2952328" cy="1029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ângulo 7"/>
              <p:cNvSpPr/>
              <p:nvPr/>
            </p:nvSpPr>
            <p:spPr>
              <a:xfrm>
                <a:off x="3275856" y="208254"/>
                <a:ext cx="5472608" cy="864097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/>
              </a:p>
            </p:txBody>
          </p:sp>
        </p:grpSp>
        <p:sp>
          <p:nvSpPr>
            <p:cNvPr id="6" name="Rectângulo 5"/>
            <p:cNvSpPr/>
            <p:nvPr/>
          </p:nvSpPr>
          <p:spPr>
            <a:xfrm>
              <a:off x="1259632" y="1045824"/>
              <a:ext cx="7488832" cy="7034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>
                <a:lnSpc>
                  <a:spcPct val="115000"/>
                </a:lnSpc>
                <a:spcBef>
                  <a:spcPct val="0"/>
                </a:spcBef>
              </a:pPr>
              <a:r>
                <a:rPr lang="pt-PT" sz="36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1.º </a:t>
              </a:r>
              <a:r>
                <a:rPr lang="pt-PT" sz="3200" b="1" dirty="0" smtClean="0">
                  <a:solidFill>
                    <a:srgbClr val="00B0F0"/>
                  </a:solidFill>
                  <a:latin typeface="Hurry Up"/>
                  <a:ea typeface="Calibri"/>
                  <a:cs typeface="Times New Roman"/>
                </a:rPr>
                <a:t>CONHECER ORIGENS DO PROBLEMA</a:t>
              </a:r>
              <a:endParaRPr lang="pt-PT" sz="3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  <a:cs typeface="+mj-cs"/>
              </a:endParaRPr>
            </a:p>
          </p:txBody>
        </p:sp>
      </p:grpSp>
      <p:sp>
        <p:nvSpPr>
          <p:cNvPr id="9" name="Rectângulo 8"/>
          <p:cNvSpPr/>
          <p:nvPr/>
        </p:nvSpPr>
        <p:spPr>
          <a:xfrm>
            <a:off x="5580112" y="1484784"/>
            <a:ext cx="316835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15000"/>
              </a:lnSpc>
              <a:spcBef>
                <a:spcPct val="0"/>
              </a:spcBef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Hurry Up"/>
                <a:ea typeface="Calibri"/>
                <a:cs typeface="Times New Roman"/>
              </a:rPr>
              <a:t>O que fizemos?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15" name="Gráfico 14"/>
          <p:cNvGraphicFramePr>
            <a:graphicFrameLocks/>
          </p:cNvGraphicFramePr>
          <p:nvPr/>
        </p:nvGraphicFramePr>
        <p:xfrm>
          <a:off x="827584" y="3861048"/>
          <a:ext cx="345638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Gráfico 15"/>
          <p:cNvGraphicFramePr>
            <a:graphicFrameLocks/>
          </p:cNvGraphicFramePr>
          <p:nvPr/>
        </p:nvGraphicFramePr>
        <p:xfrm>
          <a:off x="4644008" y="3789040"/>
          <a:ext cx="3522639" cy="2294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Oval 16"/>
          <p:cNvSpPr/>
          <p:nvPr/>
        </p:nvSpPr>
        <p:spPr>
          <a:xfrm>
            <a:off x="1979712" y="4293096"/>
            <a:ext cx="1152128" cy="17281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9" name="Conexão recta 18"/>
          <p:cNvCxnSpPr/>
          <p:nvPr/>
        </p:nvCxnSpPr>
        <p:spPr>
          <a:xfrm>
            <a:off x="3373264" y="4907260"/>
            <a:ext cx="792088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940152" y="4437112"/>
            <a:ext cx="1080120" cy="136815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1" name="Conexão recta 20"/>
          <p:cNvCxnSpPr/>
          <p:nvPr/>
        </p:nvCxnSpPr>
        <p:spPr>
          <a:xfrm>
            <a:off x="7248996" y="5059784"/>
            <a:ext cx="792088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cta 21"/>
          <p:cNvCxnSpPr/>
          <p:nvPr/>
        </p:nvCxnSpPr>
        <p:spPr>
          <a:xfrm>
            <a:off x="7261696" y="5301208"/>
            <a:ext cx="792088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60032" y="4581128"/>
            <a:ext cx="1080120" cy="136815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fluênci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fluê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fluê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167</TotalTime>
  <Words>1507</Words>
  <Application>Microsoft Office PowerPoint</Application>
  <PresentationFormat>Apresentação no Ecrã (4:3)</PresentationFormat>
  <Paragraphs>148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33</vt:i4>
      </vt:variant>
    </vt:vector>
  </HeadingPairs>
  <TitlesOfParts>
    <vt:vector size="34" baseType="lpstr">
      <vt:lpstr>Confluência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  <vt:lpstr>Diapositivo 18</vt:lpstr>
      <vt:lpstr>Diapositivo 19</vt:lpstr>
      <vt:lpstr>Diapositivo 20</vt:lpstr>
      <vt:lpstr>Diapositivo 21</vt:lpstr>
      <vt:lpstr>Diapositivo 22</vt:lpstr>
      <vt:lpstr>Diapositivo 23</vt:lpstr>
      <vt:lpstr>Diapositivo 24</vt:lpstr>
      <vt:lpstr>Diapositivo 25</vt:lpstr>
      <vt:lpstr>Diapositivo 26</vt:lpstr>
      <vt:lpstr>Diapositivo 27</vt:lpstr>
      <vt:lpstr>Diapositivo 28</vt:lpstr>
      <vt:lpstr>Diapositivo 29</vt:lpstr>
      <vt:lpstr>Diapositivo 30</vt:lpstr>
      <vt:lpstr>Diapositivo 31</vt:lpstr>
      <vt:lpstr>Diapositivo 32</vt:lpstr>
      <vt:lpstr>Diapositivo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Professor</dc:creator>
  <cp:lastModifiedBy>Professor</cp:lastModifiedBy>
  <cp:revision>51</cp:revision>
  <dcterms:created xsi:type="dcterms:W3CDTF">2017-05-29T09:00:39Z</dcterms:created>
  <dcterms:modified xsi:type="dcterms:W3CDTF">2017-06-08T13:03:00Z</dcterms:modified>
</cp:coreProperties>
</file>