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83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291" r:id="rId17"/>
    <p:sldId id="294" r:id="rId18"/>
    <p:sldId id="284" r:id="rId19"/>
    <p:sldId id="258" r:id="rId20"/>
    <p:sldId id="285" r:id="rId21"/>
    <p:sldId id="260" r:id="rId22"/>
    <p:sldId id="263" r:id="rId23"/>
    <p:sldId id="257" r:id="rId24"/>
    <p:sldId id="267" r:id="rId25"/>
    <p:sldId id="286" r:id="rId26"/>
    <p:sldId id="287" r:id="rId27"/>
    <p:sldId id="266" r:id="rId28"/>
    <p:sldId id="288" r:id="rId29"/>
    <p:sldId id="282" r:id="rId30"/>
    <p:sldId id="259" r:id="rId31"/>
    <p:sldId id="261" r:id="rId32"/>
    <p:sldId id="262" r:id="rId33"/>
    <p:sldId id="264" r:id="rId34"/>
    <p:sldId id="265" r:id="rId35"/>
    <p:sldId id="268" r:id="rId36"/>
    <p:sldId id="270" r:id="rId37"/>
    <p:sldId id="269" r:id="rId38"/>
    <p:sldId id="271" r:id="rId39"/>
    <p:sldId id="273" r:id="rId40"/>
    <p:sldId id="275" r:id="rId41"/>
    <p:sldId id="276" r:id="rId42"/>
    <p:sldId id="278" r:id="rId43"/>
    <p:sldId id="277" r:id="rId44"/>
    <p:sldId id="279" r:id="rId45"/>
    <p:sldId id="293" r:id="rId46"/>
    <p:sldId id="308" r:id="rId47"/>
    <p:sldId id="309" r:id="rId48"/>
    <p:sldId id="310" r:id="rId49"/>
    <p:sldId id="311" r:id="rId50"/>
    <p:sldId id="312" r:id="rId51"/>
    <p:sldId id="292" r:id="rId5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3202" autoAdjust="0"/>
  </p:normalViewPr>
  <p:slideViewPr>
    <p:cSldViewPr snapToGrid="0" snapToObjects="1">
      <p:cViewPr varScale="1">
        <p:scale>
          <a:sx n="83" d="100"/>
          <a:sy n="83" d="100"/>
        </p:scale>
        <p:origin x="163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56113\Desktop\Novo%20Folha%20de%20C&#225;lculo%20do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56113\Desktop\Novo%20Folha%20de%20C&#225;lculo%20do%20Microsoft%20Exc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2400" b="0" i="0" baseline="0" dirty="0">
                <a:effectLst/>
              </a:rPr>
              <a:t>Total Casos ACES Pinhal Litoral (01/01»19/04)</a:t>
            </a:r>
            <a:endParaRPr lang="pt-PT" sz="2400" dirty="0">
              <a:effectLst/>
            </a:endParaRPr>
          </a:p>
          <a:p>
            <a:pPr>
              <a:defRPr/>
            </a:pPr>
            <a:r>
              <a:rPr lang="pt-PT" sz="2400" b="1" i="0" baseline="0" dirty="0">
                <a:effectLst/>
              </a:rPr>
              <a:t>9269 casos</a:t>
            </a:r>
            <a:endParaRPr lang="pt-PT" sz="2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4472C4">
                <a:alpha val="92157"/>
              </a:srgbClr>
            </a:solidFill>
            <a:ln>
              <a:noFill/>
            </a:ln>
            <a:effectLst/>
          </c:spPr>
          <c:invertIfNegative val="0"/>
          <c:cat>
            <c:strRef>
              <c:f>Folha1!$A$2:$A$10</c:f>
              <c:strCache>
                <c:ptCount val="9"/>
                <c:pt idx="0">
                  <c:v>0»9</c:v>
                </c:pt>
                <c:pt idx="1">
                  <c:v>10»19</c:v>
                </c:pt>
                <c:pt idx="2">
                  <c:v>20»29</c:v>
                </c:pt>
                <c:pt idx="3">
                  <c:v>30»39</c:v>
                </c:pt>
                <c:pt idx="4">
                  <c:v>40»49</c:v>
                </c:pt>
                <c:pt idx="5">
                  <c:v>50»59</c:v>
                </c:pt>
                <c:pt idx="6">
                  <c:v>60»69</c:v>
                </c:pt>
                <c:pt idx="7">
                  <c:v>70»79</c:v>
                </c:pt>
                <c:pt idx="8">
                  <c:v>&gt;80</c:v>
                </c:pt>
              </c:strCache>
            </c:strRef>
          </c:cat>
          <c:val>
            <c:numRef>
              <c:f>Folha1!$B$2:$B$10</c:f>
              <c:numCache>
                <c:formatCode>General</c:formatCode>
                <c:ptCount val="9"/>
                <c:pt idx="0">
                  <c:v>195</c:v>
                </c:pt>
                <c:pt idx="1">
                  <c:v>353</c:v>
                </c:pt>
                <c:pt idx="2">
                  <c:v>567</c:v>
                </c:pt>
                <c:pt idx="3">
                  <c:v>668</c:v>
                </c:pt>
                <c:pt idx="4">
                  <c:v>682</c:v>
                </c:pt>
                <c:pt idx="5">
                  <c:v>608</c:v>
                </c:pt>
                <c:pt idx="6">
                  <c:v>444</c:v>
                </c:pt>
                <c:pt idx="7">
                  <c:v>288</c:v>
                </c:pt>
                <c:pt idx="8">
                  <c:v>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8-4B06-A7FD-3C494B13A14D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rgbClr val="F25CCB">
                <a:alpha val="92000"/>
              </a:srgbClr>
            </a:solidFill>
            <a:ln>
              <a:noFill/>
            </a:ln>
            <a:effectLst/>
          </c:spPr>
          <c:invertIfNegative val="0"/>
          <c:cat>
            <c:strRef>
              <c:f>Folha1!$A$2:$A$10</c:f>
              <c:strCache>
                <c:ptCount val="9"/>
                <c:pt idx="0">
                  <c:v>0»9</c:v>
                </c:pt>
                <c:pt idx="1">
                  <c:v>10»19</c:v>
                </c:pt>
                <c:pt idx="2">
                  <c:v>20»29</c:v>
                </c:pt>
                <c:pt idx="3">
                  <c:v>30»39</c:v>
                </c:pt>
                <c:pt idx="4">
                  <c:v>40»49</c:v>
                </c:pt>
                <c:pt idx="5">
                  <c:v>50»59</c:v>
                </c:pt>
                <c:pt idx="6">
                  <c:v>60»69</c:v>
                </c:pt>
                <c:pt idx="7">
                  <c:v>70»79</c:v>
                </c:pt>
                <c:pt idx="8">
                  <c:v>&gt;80</c:v>
                </c:pt>
              </c:strCache>
            </c:strRef>
          </c:cat>
          <c:val>
            <c:numRef>
              <c:f>Folha1!$C$2:$C$10</c:f>
              <c:numCache>
                <c:formatCode>General</c:formatCode>
                <c:ptCount val="9"/>
                <c:pt idx="0">
                  <c:v>228</c:v>
                </c:pt>
                <c:pt idx="1">
                  <c:v>360</c:v>
                </c:pt>
                <c:pt idx="2">
                  <c:v>669</c:v>
                </c:pt>
                <c:pt idx="3">
                  <c:v>768</c:v>
                </c:pt>
                <c:pt idx="4">
                  <c:v>881</c:v>
                </c:pt>
                <c:pt idx="5">
                  <c:v>770</c:v>
                </c:pt>
                <c:pt idx="6">
                  <c:v>494</c:v>
                </c:pt>
                <c:pt idx="7">
                  <c:v>321</c:v>
                </c:pt>
                <c:pt idx="8">
                  <c:v>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8-4B06-A7FD-3C494B13A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8126496"/>
        <c:axId val="278131416"/>
      </c:barChart>
      <c:catAx>
        <c:axId val="27812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78131416"/>
        <c:crosses val="autoZero"/>
        <c:auto val="1"/>
        <c:lblAlgn val="ctr"/>
        <c:lblOffset val="100"/>
        <c:noMultiLvlLbl val="0"/>
      </c:catAx>
      <c:valAx>
        <c:axId val="278131416"/>
        <c:scaling>
          <c:orientation val="minMax"/>
          <c:max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7812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2400" b="0" i="0" baseline="0" dirty="0">
                <a:effectLst/>
              </a:rPr>
              <a:t>Total Casos ACES Pinhal Litoral (01/03»19/04) </a:t>
            </a:r>
          </a:p>
          <a:p>
            <a:pPr>
              <a:defRPr/>
            </a:pPr>
            <a:r>
              <a:rPr lang="pt-PT" sz="2400" b="1" i="0" baseline="0" dirty="0">
                <a:effectLst/>
              </a:rPr>
              <a:t>456/734 casos </a:t>
            </a:r>
            <a:endParaRPr lang="pt-PT" sz="2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Total Casos</c:v>
                </c:pt>
              </c:strCache>
            </c:strRef>
          </c:tx>
          <c:dPt>
            <c:idx val="0"/>
            <c:bubble3D val="0"/>
            <c:spPr>
              <a:solidFill>
                <a:srgbClr val="C00000">
                  <a:alpha val="7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427-4A0A-8B42-D9619AAF0556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27-4A0A-8B42-D9619AAF055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DB0A3CC-260A-454A-B09D-E45C7280105D}" type="VALUE">
                      <a:rPr lang="en-US" sz="3200"/>
                      <a:pPr>
                        <a:defRPr sz="3200"/>
                      </a:pPr>
                      <a:t>[VALOR]</a:t>
                    </a:fld>
                    <a:endParaRPr lang="en-US" sz="3200" baseline="0" dirty="0"/>
                  </a:p>
                  <a:p>
                    <a:pPr>
                      <a:defRPr sz="3200"/>
                    </a:pPr>
                    <a:fld id="{3353E656-DD93-4D92-8D89-1162FA77F542}" type="PERCENTAGE">
                      <a:rPr lang="en-US" sz="3200" b="1"/>
                      <a:pPr>
                        <a:defRPr sz="3200"/>
                      </a:pPr>
                      <a:t>[PERCENTAGEM]</a:t>
                    </a:fld>
                    <a:endParaRPr lang="pt-P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427-4A0A-8B42-D9619AAF055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A6B7B1-F62B-4EB6-A7D2-EAAC08CDA57E}" type="VALUE">
                      <a:rPr lang="en-US" sz="1800"/>
                      <a:pPr>
                        <a:defRPr sz="1800"/>
                      </a:pPr>
                      <a:t>[VALOR]</a:t>
                    </a:fld>
                    <a:endParaRPr lang="en-US" sz="1800" baseline="0" dirty="0"/>
                  </a:p>
                  <a:p>
                    <a:pPr>
                      <a:defRPr sz="1800"/>
                    </a:pPr>
                    <a:fld id="{27B19EB0-9C72-4848-AACA-DEFAD1CDAB4A}" type="PERCENTAGE">
                      <a:rPr lang="en-US" sz="1800" b="1"/>
                      <a:pPr>
                        <a:defRPr sz="1800"/>
                      </a:pPr>
                      <a:t>[PERCENTAGEM]</a:t>
                    </a:fld>
                    <a:endParaRPr lang="pt-P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427-4A0A-8B42-D9619AAF05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Folha1!$A$2:$A$3</c:f>
              <c:strCache>
                <c:ptCount val="2"/>
                <c:pt idx="0">
                  <c:v>Sem Máscara</c:v>
                </c:pt>
                <c:pt idx="1">
                  <c:v>Com Máscara</c:v>
                </c:pt>
              </c:strCache>
            </c:strRef>
          </c:cat>
          <c:val>
            <c:numRef>
              <c:f>Folha1!$B$2:$B$3</c:f>
              <c:numCache>
                <c:formatCode>General</c:formatCode>
                <c:ptCount val="2"/>
                <c:pt idx="0">
                  <c:v>317</c:v>
                </c:pt>
                <c:pt idx="1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7-4A0A-8B42-D9619AAF0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0"/>
      </c:pie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2400" b="0" i="0" baseline="0" dirty="0">
                <a:effectLst/>
              </a:rPr>
              <a:t>Infeção em doentes vacinados no ACES Pinhal Litoral (01/01»19/04) </a:t>
            </a:r>
          </a:p>
          <a:p>
            <a:pPr>
              <a:defRPr/>
            </a:pPr>
            <a:r>
              <a:rPr lang="pt-PT" sz="2400" b="1" i="0" baseline="0" dirty="0">
                <a:effectLst/>
              </a:rPr>
              <a:t>202 casos vacinados </a:t>
            </a:r>
            <a:endParaRPr lang="pt-PT" sz="2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Total Casos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427-4A0A-8B42-D9619AAF0556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27-4A0A-8B42-D9619AAF055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DB0A3CC-260A-454A-B09D-E45C7280105D}" type="VALUE">
                      <a:rPr lang="en-US" sz="2400" smtClean="0"/>
                      <a:pPr/>
                      <a:t>[VALOR]</a:t>
                    </a:fld>
                    <a:endParaRPr lang="pt-P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427-4A0A-8B42-D9619AAF055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7A6B7B1-F62B-4EB6-A7D2-EAAC08CDA57E}" type="VALUE">
                      <a:rPr lang="en-US" sz="2400" smtClean="0"/>
                      <a:pPr/>
                      <a:t>[VALOR]</a:t>
                    </a:fld>
                    <a:endParaRPr lang="pt-P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427-4A0A-8B42-D9619AAF05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Folha1!$A$2:$A$3</c:f>
              <c:strCache>
                <c:ptCount val="2"/>
                <c:pt idx="0">
                  <c:v>1 dose</c:v>
                </c:pt>
                <c:pt idx="1">
                  <c:v>2 doses</c:v>
                </c:pt>
              </c:strCache>
            </c:strRef>
          </c:cat>
          <c:val>
            <c:numRef>
              <c:f>Folha1!$B$2:$B$3</c:f>
              <c:numCache>
                <c:formatCode>General</c:formatCode>
                <c:ptCount val="2"/>
                <c:pt idx="0">
                  <c:v>184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7-4A0A-8B42-D9619AAF0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/>
              <a:t>Tipos</a:t>
            </a:r>
            <a:r>
              <a:rPr lang="pt-PT" baseline="0"/>
              <a:t> de infrações - Estabelecimentos</a:t>
            </a:r>
            <a:endParaRPr lang="pt-P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1-40F8-498A-87D7-79F5C6974D1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3-40F8-498A-87D7-79F5C6974D1E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5-40F8-498A-87D7-79F5C6974D1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Folha1!$G$2:$G$4</c:f>
              <c:strCache>
                <c:ptCount val="3"/>
                <c:pt idx="0">
                  <c:v>Horarios</c:v>
                </c:pt>
                <c:pt idx="1">
                  <c:v>Regras de ocupação</c:v>
                </c:pt>
                <c:pt idx="2">
                  <c:v>Outros</c:v>
                </c:pt>
              </c:strCache>
            </c:strRef>
          </c:cat>
          <c:val>
            <c:numRef>
              <c:f>Folha1!$H$2:$H$4</c:f>
              <c:numCache>
                <c:formatCode>General</c:formatCode>
                <c:ptCount val="3"/>
                <c:pt idx="0" formatCode="0">
                  <c:v>21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F8-498A-87D7-79F5C6974D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/>
              <a:t>Total de autos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1-43A5-409C-A86A-688A35B1CDE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3-43A5-409C-A86A-688A35B1CDE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Folha1!$A$3:$A$4</c:f>
              <c:strCache>
                <c:ptCount val="2"/>
                <c:pt idx="0">
                  <c:v>N.º autos concelho de leiria</c:v>
                </c:pt>
                <c:pt idx="1">
                  <c:v>N.º autos em estabelecimentos</c:v>
                </c:pt>
              </c:strCache>
            </c:strRef>
          </c:cat>
          <c:val>
            <c:numRef>
              <c:f>Folha1!$B$3:$B$4</c:f>
              <c:numCache>
                <c:formatCode>General</c:formatCode>
                <c:ptCount val="2"/>
                <c:pt idx="0">
                  <c:v>374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A5-409C-A86A-688A35B1CDE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image" Target="../media/image15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image" Target="../media/image15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BCD75-CB5C-46F4-8E40-5893CDB08F1C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4EE0B79C-1B8D-420C-A999-C4DB21384109}">
      <dgm:prSet phldrT="[Texto]"/>
      <dgm:spPr/>
      <dgm:t>
        <a:bodyPr/>
        <a:lstStyle/>
        <a:p>
          <a:r>
            <a: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Reduzir a capacidade assegurando o distanciamento físico recomendado » 2 metros (exceto </a:t>
          </a:r>
          <a:r>
            <a:rPr lang="pt-PT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co-habitantes</a:t>
          </a:r>
          <a:r>
            <a: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).</a:t>
          </a:r>
          <a:endParaRPr lang="pt-PT" dirty="0"/>
        </a:p>
      </dgm:t>
    </dgm:pt>
    <dgm:pt modelId="{AB167FE3-D6ED-4875-9E18-936697422549}" type="parTrans" cxnId="{DF3CC826-C8D1-49EA-AA74-7D7ADA5F6BFE}">
      <dgm:prSet/>
      <dgm:spPr/>
      <dgm:t>
        <a:bodyPr/>
        <a:lstStyle/>
        <a:p>
          <a:endParaRPr lang="pt-PT"/>
        </a:p>
      </dgm:t>
    </dgm:pt>
    <dgm:pt modelId="{6A373EFE-997B-40EF-A491-627AB0E3CB5E}" type="sibTrans" cxnId="{DF3CC826-C8D1-49EA-AA74-7D7ADA5F6BFE}">
      <dgm:prSet/>
      <dgm:spPr/>
      <dgm:t>
        <a:bodyPr/>
        <a:lstStyle/>
        <a:p>
          <a:endParaRPr lang="pt-PT"/>
        </a:p>
      </dgm:t>
    </dgm:pt>
    <dgm:pt modelId="{236E728A-9A82-4671-B36C-F8AFE5121CA6}">
      <dgm:prSet phldrT="[Texto]"/>
      <dgm:spPr/>
      <dgm:t>
        <a:bodyPr/>
        <a:lstStyle/>
        <a:p>
          <a:r>
            <a: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Privilegiar espaços exteriores (esplanadas) e serviço </a:t>
          </a:r>
          <a:r>
            <a:rPr lang="pt-PT" i="1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take-away</a:t>
          </a:r>
          <a:endParaRPr lang="pt-PT" dirty="0"/>
        </a:p>
      </dgm:t>
    </dgm:pt>
    <dgm:pt modelId="{FF8BB13F-9B28-469B-A3BE-0D2C67A72239}" type="parTrans" cxnId="{D814009F-60BF-4C49-97D6-EFCAEDE370ED}">
      <dgm:prSet/>
      <dgm:spPr/>
      <dgm:t>
        <a:bodyPr/>
        <a:lstStyle/>
        <a:p>
          <a:endParaRPr lang="pt-PT"/>
        </a:p>
      </dgm:t>
    </dgm:pt>
    <dgm:pt modelId="{99B47D82-3583-421F-9EAA-C0BB26810059}" type="sibTrans" cxnId="{D814009F-60BF-4C49-97D6-EFCAEDE370ED}">
      <dgm:prSet/>
      <dgm:spPr/>
      <dgm:t>
        <a:bodyPr/>
        <a:lstStyle/>
        <a:p>
          <a:endParaRPr lang="pt-PT"/>
        </a:p>
      </dgm:t>
    </dgm:pt>
    <dgm:pt modelId="{2F138E2C-AAAB-4DAD-AE34-3983A305DBB0}">
      <dgm:prSet/>
      <dgm:spPr/>
      <dgm:t>
        <a:bodyPr/>
        <a:lstStyle/>
        <a:p>
          <a:r>
            <a:rPr lang="pt-PT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Impedir que clientes modifiquem a disposição espaço</a:t>
          </a:r>
          <a:endParaRPr lang="pt-PT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CF237AF-D11A-4478-881D-CD44BF911A32}" type="parTrans" cxnId="{87EAEAFB-758E-4834-8863-D9685ACAB349}">
      <dgm:prSet/>
      <dgm:spPr/>
      <dgm:t>
        <a:bodyPr/>
        <a:lstStyle/>
        <a:p>
          <a:endParaRPr lang="pt-PT"/>
        </a:p>
      </dgm:t>
    </dgm:pt>
    <dgm:pt modelId="{442DDC19-B35C-414F-9326-4FFF654D1FBC}" type="sibTrans" cxnId="{87EAEAFB-758E-4834-8863-D9685ACAB349}">
      <dgm:prSet/>
      <dgm:spPr/>
      <dgm:t>
        <a:bodyPr/>
        <a:lstStyle/>
        <a:p>
          <a:endParaRPr lang="pt-PT"/>
        </a:p>
      </dgm:t>
    </dgm:pt>
    <dgm:pt modelId="{EBB30DB4-90F2-4A44-8A77-B4D75AA73663}">
      <dgm:prSet/>
      <dgm:spPr/>
      <dgm:t>
        <a:bodyPr/>
        <a:lstStyle/>
        <a:p>
          <a:r>
            <a:rPr lang="pt-PT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Substituir ementas individuais por ementas digitais ou de uso único</a:t>
          </a:r>
          <a:endParaRPr lang="pt-PT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A13EB1A-8210-419B-901C-4FBE73A72268}" type="parTrans" cxnId="{3E6DA759-7F41-4AAA-BD3A-1C1C75E62BD7}">
      <dgm:prSet/>
      <dgm:spPr/>
      <dgm:t>
        <a:bodyPr/>
        <a:lstStyle/>
        <a:p>
          <a:endParaRPr lang="pt-PT"/>
        </a:p>
      </dgm:t>
    </dgm:pt>
    <dgm:pt modelId="{726C3722-ED21-4723-BC04-F868EFBAF799}" type="sibTrans" cxnId="{3E6DA759-7F41-4AAA-BD3A-1C1C75E62BD7}">
      <dgm:prSet/>
      <dgm:spPr/>
      <dgm:t>
        <a:bodyPr/>
        <a:lstStyle/>
        <a:p>
          <a:endParaRPr lang="pt-PT"/>
        </a:p>
      </dgm:t>
    </dgm:pt>
    <dgm:pt modelId="{54980647-0419-4521-8683-517C067362D2}" type="pres">
      <dgm:prSet presAssocID="{11CBCD75-CB5C-46F4-8E40-5893CDB08F1C}" presName="linearFlow" presStyleCnt="0">
        <dgm:presLayoutVars>
          <dgm:dir/>
          <dgm:resizeHandles val="exact"/>
        </dgm:presLayoutVars>
      </dgm:prSet>
      <dgm:spPr/>
    </dgm:pt>
    <dgm:pt modelId="{239A3FA1-9083-47A7-88ED-0C4BCD778895}" type="pres">
      <dgm:prSet presAssocID="{4EE0B79C-1B8D-420C-A999-C4DB21384109}" presName="composite" presStyleCnt="0"/>
      <dgm:spPr/>
    </dgm:pt>
    <dgm:pt modelId="{287E37B4-6FE4-4A5C-AAA7-913CD410A42F}" type="pres">
      <dgm:prSet presAssocID="{4EE0B79C-1B8D-420C-A999-C4DB21384109}" presName="imgShp" presStyleLbl="fgImgPlac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26CF5A6-B3E9-4376-8DF6-9F986A17292A}" type="pres">
      <dgm:prSet presAssocID="{4EE0B79C-1B8D-420C-A999-C4DB21384109}" presName="txShp" presStyleLbl="node1" presStyleIdx="0" presStyleCnt="4">
        <dgm:presLayoutVars>
          <dgm:bulletEnabled val="1"/>
        </dgm:presLayoutVars>
      </dgm:prSet>
      <dgm:spPr/>
    </dgm:pt>
    <dgm:pt modelId="{B8AE73D2-527F-425A-82C2-CC87CE976E5F}" type="pres">
      <dgm:prSet presAssocID="{6A373EFE-997B-40EF-A491-627AB0E3CB5E}" presName="spacing" presStyleCnt="0"/>
      <dgm:spPr/>
    </dgm:pt>
    <dgm:pt modelId="{AE260534-D008-4056-9290-034AAF36EC18}" type="pres">
      <dgm:prSet presAssocID="{236E728A-9A82-4671-B36C-F8AFE5121CA6}" presName="composite" presStyleCnt="0"/>
      <dgm:spPr/>
    </dgm:pt>
    <dgm:pt modelId="{0CCE26F7-E9BE-4CA2-97DB-941E561B8CB6}" type="pres">
      <dgm:prSet presAssocID="{236E728A-9A82-4671-B36C-F8AFE5121CA6}" presName="imgShp" presStyleLbl="fgImgPlace1" presStyleIdx="1" presStyleCnt="4"/>
      <dgm:spPr>
        <a:blipFill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74C6AE9D-2119-41D3-BECF-160D3099F508}" type="pres">
      <dgm:prSet presAssocID="{236E728A-9A82-4671-B36C-F8AFE5121CA6}" presName="txShp" presStyleLbl="node1" presStyleIdx="1" presStyleCnt="4">
        <dgm:presLayoutVars>
          <dgm:bulletEnabled val="1"/>
        </dgm:presLayoutVars>
      </dgm:prSet>
      <dgm:spPr/>
    </dgm:pt>
    <dgm:pt modelId="{E8B6D78B-C6D1-481F-966E-DE3DCF6E04F2}" type="pres">
      <dgm:prSet presAssocID="{99B47D82-3583-421F-9EAA-C0BB26810059}" presName="spacing" presStyleCnt="0"/>
      <dgm:spPr/>
    </dgm:pt>
    <dgm:pt modelId="{E210962D-F791-4BE2-9CA5-FB59F9C9CC85}" type="pres">
      <dgm:prSet presAssocID="{2F138E2C-AAAB-4DAD-AE34-3983A305DBB0}" presName="composite" presStyleCnt="0"/>
      <dgm:spPr/>
    </dgm:pt>
    <dgm:pt modelId="{9A2D1AF4-BB09-4335-81F8-C5CAD37A0E72}" type="pres">
      <dgm:prSet presAssocID="{2F138E2C-AAAB-4DAD-AE34-3983A305DBB0}" presName="imgShp" presStyleLbl="fgImgPlace1" presStyleIdx="2" presStyleCnt="4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817937FA-A147-4938-A66E-A8094DA5D671}" type="pres">
      <dgm:prSet presAssocID="{2F138E2C-AAAB-4DAD-AE34-3983A305DBB0}" presName="txShp" presStyleLbl="node1" presStyleIdx="2" presStyleCnt="4">
        <dgm:presLayoutVars>
          <dgm:bulletEnabled val="1"/>
        </dgm:presLayoutVars>
      </dgm:prSet>
      <dgm:spPr/>
    </dgm:pt>
    <dgm:pt modelId="{355EC672-D319-4076-8135-31FFB117E48B}" type="pres">
      <dgm:prSet presAssocID="{442DDC19-B35C-414F-9326-4FFF654D1FBC}" presName="spacing" presStyleCnt="0"/>
      <dgm:spPr/>
    </dgm:pt>
    <dgm:pt modelId="{484E84E8-648A-4407-9E03-6A7ABC779DCA}" type="pres">
      <dgm:prSet presAssocID="{EBB30DB4-90F2-4A44-8A77-B4D75AA73663}" presName="composite" presStyleCnt="0"/>
      <dgm:spPr/>
    </dgm:pt>
    <dgm:pt modelId="{B7629CF8-9809-4901-9F7B-A9F11BD841E0}" type="pres">
      <dgm:prSet presAssocID="{EBB30DB4-90F2-4A44-8A77-B4D75AA73663}" presName="imgShp" presStyleLbl="fgImgPlace1" presStyleIdx="3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B87C02-C714-4618-B488-F29627CC85BE}" type="pres">
      <dgm:prSet presAssocID="{EBB30DB4-90F2-4A44-8A77-B4D75AA73663}" presName="txShp" presStyleLbl="node1" presStyleIdx="3" presStyleCnt="4">
        <dgm:presLayoutVars>
          <dgm:bulletEnabled val="1"/>
        </dgm:presLayoutVars>
      </dgm:prSet>
      <dgm:spPr/>
    </dgm:pt>
  </dgm:ptLst>
  <dgm:cxnLst>
    <dgm:cxn modelId="{F5B66901-A404-43CE-BF98-4C737AAE780D}" type="presOf" srcId="{4EE0B79C-1B8D-420C-A999-C4DB21384109}" destId="{E26CF5A6-B3E9-4376-8DF6-9F986A17292A}" srcOrd="0" destOrd="0" presId="urn:microsoft.com/office/officeart/2005/8/layout/vList3"/>
    <dgm:cxn modelId="{1B95B602-38B5-4D3D-AC64-8D68B0482175}" type="presOf" srcId="{236E728A-9A82-4671-B36C-F8AFE5121CA6}" destId="{74C6AE9D-2119-41D3-BECF-160D3099F508}" srcOrd="0" destOrd="0" presId="urn:microsoft.com/office/officeart/2005/8/layout/vList3"/>
    <dgm:cxn modelId="{DF3CC826-C8D1-49EA-AA74-7D7ADA5F6BFE}" srcId="{11CBCD75-CB5C-46F4-8E40-5893CDB08F1C}" destId="{4EE0B79C-1B8D-420C-A999-C4DB21384109}" srcOrd="0" destOrd="0" parTransId="{AB167FE3-D6ED-4875-9E18-936697422549}" sibTransId="{6A373EFE-997B-40EF-A491-627AB0E3CB5E}"/>
    <dgm:cxn modelId="{3E6DA759-7F41-4AAA-BD3A-1C1C75E62BD7}" srcId="{11CBCD75-CB5C-46F4-8E40-5893CDB08F1C}" destId="{EBB30DB4-90F2-4A44-8A77-B4D75AA73663}" srcOrd="3" destOrd="0" parTransId="{7A13EB1A-8210-419B-901C-4FBE73A72268}" sibTransId="{726C3722-ED21-4723-BC04-F868EFBAF799}"/>
    <dgm:cxn modelId="{AC54C68C-9196-40EF-96A6-6CC88EA93701}" type="presOf" srcId="{EBB30DB4-90F2-4A44-8A77-B4D75AA73663}" destId="{34B87C02-C714-4618-B488-F29627CC85BE}" srcOrd="0" destOrd="0" presId="urn:microsoft.com/office/officeart/2005/8/layout/vList3"/>
    <dgm:cxn modelId="{D814009F-60BF-4C49-97D6-EFCAEDE370ED}" srcId="{11CBCD75-CB5C-46F4-8E40-5893CDB08F1C}" destId="{236E728A-9A82-4671-B36C-F8AFE5121CA6}" srcOrd="1" destOrd="0" parTransId="{FF8BB13F-9B28-469B-A3BE-0D2C67A72239}" sibTransId="{99B47D82-3583-421F-9EAA-C0BB26810059}"/>
    <dgm:cxn modelId="{A0EDB5CB-6814-4169-9965-9B2E508B7E65}" type="presOf" srcId="{11CBCD75-CB5C-46F4-8E40-5893CDB08F1C}" destId="{54980647-0419-4521-8683-517C067362D2}" srcOrd="0" destOrd="0" presId="urn:microsoft.com/office/officeart/2005/8/layout/vList3"/>
    <dgm:cxn modelId="{017BBCE3-8E28-4EB5-87B8-AB6555FFD798}" type="presOf" srcId="{2F138E2C-AAAB-4DAD-AE34-3983A305DBB0}" destId="{817937FA-A147-4938-A66E-A8094DA5D671}" srcOrd="0" destOrd="0" presId="urn:microsoft.com/office/officeart/2005/8/layout/vList3"/>
    <dgm:cxn modelId="{87EAEAFB-758E-4834-8863-D9685ACAB349}" srcId="{11CBCD75-CB5C-46F4-8E40-5893CDB08F1C}" destId="{2F138E2C-AAAB-4DAD-AE34-3983A305DBB0}" srcOrd="2" destOrd="0" parTransId="{ACF237AF-D11A-4478-881D-CD44BF911A32}" sibTransId="{442DDC19-B35C-414F-9326-4FFF654D1FBC}"/>
    <dgm:cxn modelId="{901FC752-EEAB-4A4E-ABAF-DC2A0DFE0A3F}" type="presParOf" srcId="{54980647-0419-4521-8683-517C067362D2}" destId="{239A3FA1-9083-47A7-88ED-0C4BCD778895}" srcOrd="0" destOrd="0" presId="urn:microsoft.com/office/officeart/2005/8/layout/vList3"/>
    <dgm:cxn modelId="{2D9B4BE4-4A19-430E-AAA0-9C8B2731A483}" type="presParOf" srcId="{239A3FA1-9083-47A7-88ED-0C4BCD778895}" destId="{287E37B4-6FE4-4A5C-AAA7-913CD410A42F}" srcOrd="0" destOrd="0" presId="urn:microsoft.com/office/officeart/2005/8/layout/vList3"/>
    <dgm:cxn modelId="{123F8058-E0B8-4FA8-A1DB-7834FE6162AD}" type="presParOf" srcId="{239A3FA1-9083-47A7-88ED-0C4BCD778895}" destId="{E26CF5A6-B3E9-4376-8DF6-9F986A17292A}" srcOrd="1" destOrd="0" presId="urn:microsoft.com/office/officeart/2005/8/layout/vList3"/>
    <dgm:cxn modelId="{8BFB9E5E-8B6C-462B-A5D4-B7060F91F734}" type="presParOf" srcId="{54980647-0419-4521-8683-517C067362D2}" destId="{B8AE73D2-527F-425A-82C2-CC87CE976E5F}" srcOrd="1" destOrd="0" presId="urn:microsoft.com/office/officeart/2005/8/layout/vList3"/>
    <dgm:cxn modelId="{A40CA2D0-257D-46BF-B43C-3D5F84B77D19}" type="presParOf" srcId="{54980647-0419-4521-8683-517C067362D2}" destId="{AE260534-D008-4056-9290-034AAF36EC18}" srcOrd="2" destOrd="0" presId="urn:microsoft.com/office/officeart/2005/8/layout/vList3"/>
    <dgm:cxn modelId="{8DE36ABA-4248-4B26-B348-C83F6520EB50}" type="presParOf" srcId="{AE260534-D008-4056-9290-034AAF36EC18}" destId="{0CCE26F7-E9BE-4CA2-97DB-941E561B8CB6}" srcOrd="0" destOrd="0" presId="urn:microsoft.com/office/officeart/2005/8/layout/vList3"/>
    <dgm:cxn modelId="{54BB7B2B-44CE-400E-A1D9-23A161261A80}" type="presParOf" srcId="{AE260534-D008-4056-9290-034AAF36EC18}" destId="{74C6AE9D-2119-41D3-BECF-160D3099F508}" srcOrd="1" destOrd="0" presId="urn:microsoft.com/office/officeart/2005/8/layout/vList3"/>
    <dgm:cxn modelId="{624B5F95-14CB-4840-8391-A6A5797004C5}" type="presParOf" srcId="{54980647-0419-4521-8683-517C067362D2}" destId="{E8B6D78B-C6D1-481F-966E-DE3DCF6E04F2}" srcOrd="3" destOrd="0" presId="urn:microsoft.com/office/officeart/2005/8/layout/vList3"/>
    <dgm:cxn modelId="{B22D148A-EE6C-4C57-B6AC-F339464B57E9}" type="presParOf" srcId="{54980647-0419-4521-8683-517C067362D2}" destId="{E210962D-F791-4BE2-9CA5-FB59F9C9CC85}" srcOrd="4" destOrd="0" presId="urn:microsoft.com/office/officeart/2005/8/layout/vList3"/>
    <dgm:cxn modelId="{4521EB6D-3DE7-4AA3-A1FF-650C41A4FCBD}" type="presParOf" srcId="{E210962D-F791-4BE2-9CA5-FB59F9C9CC85}" destId="{9A2D1AF4-BB09-4335-81F8-C5CAD37A0E72}" srcOrd="0" destOrd="0" presId="urn:microsoft.com/office/officeart/2005/8/layout/vList3"/>
    <dgm:cxn modelId="{69866E5B-F7E6-45CB-9457-413D46B614E2}" type="presParOf" srcId="{E210962D-F791-4BE2-9CA5-FB59F9C9CC85}" destId="{817937FA-A147-4938-A66E-A8094DA5D671}" srcOrd="1" destOrd="0" presId="urn:microsoft.com/office/officeart/2005/8/layout/vList3"/>
    <dgm:cxn modelId="{03EE19AD-CA94-4A47-A315-547AA9B91A85}" type="presParOf" srcId="{54980647-0419-4521-8683-517C067362D2}" destId="{355EC672-D319-4076-8135-31FFB117E48B}" srcOrd="5" destOrd="0" presId="urn:microsoft.com/office/officeart/2005/8/layout/vList3"/>
    <dgm:cxn modelId="{EA139DE8-C396-4490-9B08-31EF6A641F82}" type="presParOf" srcId="{54980647-0419-4521-8683-517C067362D2}" destId="{484E84E8-648A-4407-9E03-6A7ABC779DCA}" srcOrd="6" destOrd="0" presId="urn:microsoft.com/office/officeart/2005/8/layout/vList3"/>
    <dgm:cxn modelId="{7C58F2A0-FAE2-42AE-AD7D-73A5B4605586}" type="presParOf" srcId="{484E84E8-648A-4407-9E03-6A7ABC779DCA}" destId="{B7629CF8-9809-4901-9F7B-A9F11BD841E0}" srcOrd="0" destOrd="0" presId="urn:microsoft.com/office/officeart/2005/8/layout/vList3"/>
    <dgm:cxn modelId="{E6019057-F2D9-4D24-A1AC-7E39CD5297A8}" type="presParOf" srcId="{484E84E8-648A-4407-9E03-6A7ABC779DCA}" destId="{34B87C02-C714-4618-B488-F29627CC85B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CBCD75-CB5C-46F4-8E40-5893CDB08F1C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4EE0B79C-1B8D-420C-A999-C4DB21384109}">
      <dgm:prSet phldrT="[Texto]"/>
      <dgm:spPr/>
      <dgm:t>
        <a:bodyPr/>
        <a:lstStyle/>
        <a:p>
          <a:r>
            <a: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Disponibilizar soluções de base alcoólica </a:t>
          </a:r>
          <a:endParaRPr lang="pt-PT" dirty="0"/>
        </a:p>
      </dgm:t>
    </dgm:pt>
    <dgm:pt modelId="{AB167FE3-D6ED-4875-9E18-936697422549}" type="parTrans" cxnId="{DF3CC826-C8D1-49EA-AA74-7D7ADA5F6BFE}">
      <dgm:prSet/>
      <dgm:spPr/>
      <dgm:t>
        <a:bodyPr/>
        <a:lstStyle/>
        <a:p>
          <a:endParaRPr lang="pt-PT"/>
        </a:p>
      </dgm:t>
    </dgm:pt>
    <dgm:pt modelId="{6A373EFE-997B-40EF-A491-627AB0E3CB5E}" type="sibTrans" cxnId="{DF3CC826-C8D1-49EA-AA74-7D7ADA5F6BFE}">
      <dgm:prSet/>
      <dgm:spPr/>
      <dgm:t>
        <a:bodyPr/>
        <a:lstStyle/>
        <a:p>
          <a:endParaRPr lang="pt-PT"/>
        </a:p>
      </dgm:t>
    </dgm:pt>
    <dgm:pt modelId="{236E728A-9A82-4671-B36C-F8AFE5121CA6}">
      <dgm:prSet phldrT="[Texto]"/>
      <dgm:spPr/>
      <dgm:t>
        <a:bodyPr/>
        <a:lstStyle/>
        <a:p>
          <a:r>
            <a: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Garantir a desinfeção das superfícies (antes e após cada utilização)</a:t>
          </a:r>
          <a:endParaRPr lang="pt-PT" dirty="0"/>
        </a:p>
      </dgm:t>
    </dgm:pt>
    <dgm:pt modelId="{FF8BB13F-9B28-469B-A3BE-0D2C67A72239}" type="parTrans" cxnId="{D814009F-60BF-4C49-97D6-EFCAEDE370ED}">
      <dgm:prSet/>
      <dgm:spPr/>
      <dgm:t>
        <a:bodyPr/>
        <a:lstStyle/>
        <a:p>
          <a:endParaRPr lang="pt-PT"/>
        </a:p>
      </dgm:t>
    </dgm:pt>
    <dgm:pt modelId="{99B47D82-3583-421F-9EAA-C0BB26810059}" type="sibTrans" cxnId="{D814009F-60BF-4C49-97D6-EFCAEDE370ED}">
      <dgm:prSet/>
      <dgm:spPr/>
      <dgm:t>
        <a:bodyPr/>
        <a:lstStyle/>
        <a:p>
          <a:endParaRPr lang="pt-PT"/>
        </a:p>
      </dgm:t>
    </dgm:pt>
    <dgm:pt modelId="{90EB6A9E-757A-4573-A4B7-E5886D327976}">
      <dgm:prSet/>
      <dgm:spPr/>
      <dgm:t>
        <a:bodyPr/>
        <a:lstStyle/>
        <a:p>
          <a:r>
            <a:rPr lang="pt-PT" dirty="0"/>
            <a:t>Corretas medidas de higiene por parte de todos os funcionários</a:t>
          </a:r>
        </a:p>
      </dgm:t>
    </dgm:pt>
    <dgm:pt modelId="{F836AF0A-C3FC-41B6-A4AD-07812AFC6E05}" type="parTrans" cxnId="{E12EF6D3-3F16-4A9C-B12D-F8C85335E4D6}">
      <dgm:prSet/>
      <dgm:spPr/>
      <dgm:t>
        <a:bodyPr/>
        <a:lstStyle/>
        <a:p>
          <a:endParaRPr lang="pt-PT"/>
        </a:p>
      </dgm:t>
    </dgm:pt>
    <dgm:pt modelId="{FE8DD938-0354-4A70-81F8-39D6FD12B42E}" type="sibTrans" cxnId="{E12EF6D3-3F16-4A9C-B12D-F8C85335E4D6}">
      <dgm:prSet/>
      <dgm:spPr/>
      <dgm:t>
        <a:bodyPr/>
        <a:lstStyle/>
        <a:p>
          <a:endParaRPr lang="pt-PT"/>
        </a:p>
      </dgm:t>
    </dgm:pt>
    <dgm:pt modelId="{D1B17535-39F4-4C1C-8B89-0282BE909369}">
      <dgm:prSet/>
      <dgm:spPr/>
      <dgm:t>
        <a:bodyPr/>
        <a:lstStyle/>
        <a:p>
          <a:r>
            <a: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Garantir boa ventilação dos espaços</a:t>
          </a:r>
        </a:p>
      </dgm:t>
    </dgm:pt>
    <dgm:pt modelId="{1F853781-692F-4EAB-9F2E-A0FE9069A7C1}" type="parTrans" cxnId="{CD3195E0-19D0-4A20-B518-0294F002ECC9}">
      <dgm:prSet/>
      <dgm:spPr/>
      <dgm:t>
        <a:bodyPr/>
        <a:lstStyle/>
        <a:p>
          <a:endParaRPr lang="pt-PT"/>
        </a:p>
      </dgm:t>
    </dgm:pt>
    <dgm:pt modelId="{E342CCEF-7D36-4C86-AB8F-0EFCEB64F922}" type="sibTrans" cxnId="{CD3195E0-19D0-4A20-B518-0294F002ECC9}">
      <dgm:prSet/>
      <dgm:spPr/>
      <dgm:t>
        <a:bodyPr/>
        <a:lstStyle/>
        <a:p>
          <a:endParaRPr lang="pt-PT"/>
        </a:p>
      </dgm:t>
    </dgm:pt>
    <dgm:pt modelId="{54980647-0419-4521-8683-517C067362D2}" type="pres">
      <dgm:prSet presAssocID="{11CBCD75-CB5C-46F4-8E40-5893CDB08F1C}" presName="linearFlow" presStyleCnt="0">
        <dgm:presLayoutVars>
          <dgm:dir/>
          <dgm:resizeHandles val="exact"/>
        </dgm:presLayoutVars>
      </dgm:prSet>
      <dgm:spPr/>
    </dgm:pt>
    <dgm:pt modelId="{239A3FA1-9083-47A7-88ED-0C4BCD778895}" type="pres">
      <dgm:prSet presAssocID="{4EE0B79C-1B8D-420C-A999-C4DB21384109}" presName="composite" presStyleCnt="0"/>
      <dgm:spPr/>
    </dgm:pt>
    <dgm:pt modelId="{287E37B4-6FE4-4A5C-AAA7-913CD410A42F}" type="pres">
      <dgm:prSet presAssocID="{4EE0B79C-1B8D-420C-A999-C4DB21384109}" presName="imgShp" presStyleLbl="fgImgPlac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26CF5A6-B3E9-4376-8DF6-9F986A17292A}" type="pres">
      <dgm:prSet presAssocID="{4EE0B79C-1B8D-420C-A999-C4DB21384109}" presName="txShp" presStyleLbl="node1" presStyleIdx="0" presStyleCnt="4">
        <dgm:presLayoutVars>
          <dgm:bulletEnabled val="1"/>
        </dgm:presLayoutVars>
      </dgm:prSet>
      <dgm:spPr/>
    </dgm:pt>
    <dgm:pt modelId="{B8AE73D2-527F-425A-82C2-CC87CE976E5F}" type="pres">
      <dgm:prSet presAssocID="{6A373EFE-997B-40EF-A491-627AB0E3CB5E}" presName="spacing" presStyleCnt="0"/>
      <dgm:spPr/>
    </dgm:pt>
    <dgm:pt modelId="{AE260534-D008-4056-9290-034AAF36EC18}" type="pres">
      <dgm:prSet presAssocID="{236E728A-9A82-4671-B36C-F8AFE5121CA6}" presName="composite" presStyleCnt="0"/>
      <dgm:spPr/>
    </dgm:pt>
    <dgm:pt modelId="{0CCE26F7-E9BE-4CA2-97DB-941E561B8CB6}" type="pres">
      <dgm:prSet presAssocID="{236E728A-9A82-4671-B36C-F8AFE5121CA6}" presName="imgShp" presStyleLbl="fgImgPlace1" presStyleIdx="1" presStyleCnt="4"/>
      <dgm:spPr>
        <a:blipFill>
          <a:blip xmlns:r="http://schemas.openxmlformats.org/officeDocument/2006/relationships" r:embed="rId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4C6AE9D-2119-41D3-BECF-160D3099F508}" type="pres">
      <dgm:prSet presAssocID="{236E728A-9A82-4671-B36C-F8AFE5121CA6}" presName="txShp" presStyleLbl="node1" presStyleIdx="1" presStyleCnt="4">
        <dgm:presLayoutVars>
          <dgm:bulletEnabled val="1"/>
        </dgm:presLayoutVars>
      </dgm:prSet>
      <dgm:spPr/>
    </dgm:pt>
    <dgm:pt modelId="{E8B6D78B-C6D1-481F-966E-DE3DCF6E04F2}" type="pres">
      <dgm:prSet presAssocID="{99B47D82-3583-421F-9EAA-C0BB26810059}" presName="spacing" presStyleCnt="0"/>
      <dgm:spPr/>
    </dgm:pt>
    <dgm:pt modelId="{180EC54F-59DD-46AF-942C-3DADC30F3CF2}" type="pres">
      <dgm:prSet presAssocID="{D1B17535-39F4-4C1C-8B89-0282BE909369}" presName="composite" presStyleCnt="0"/>
      <dgm:spPr/>
    </dgm:pt>
    <dgm:pt modelId="{F0C4E36A-85BD-404C-B791-37196396D61C}" type="pres">
      <dgm:prSet presAssocID="{D1B17535-39F4-4C1C-8B89-0282BE909369}" presName="imgShp" presStyleLbl="fgImgPlac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6687238-5FDD-4C26-A0FA-8D9D52D0363E}" type="pres">
      <dgm:prSet presAssocID="{D1B17535-39F4-4C1C-8B89-0282BE909369}" presName="txShp" presStyleLbl="node1" presStyleIdx="2" presStyleCnt="4">
        <dgm:presLayoutVars>
          <dgm:bulletEnabled val="1"/>
        </dgm:presLayoutVars>
      </dgm:prSet>
      <dgm:spPr/>
    </dgm:pt>
    <dgm:pt modelId="{44AF1473-0469-46B0-9F5F-F40272887F07}" type="pres">
      <dgm:prSet presAssocID="{E342CCEF-7D36-4C86-AB8F-0EFCEB64F922}" presName="spacing" presStyleCnt="0"/>
      <dgm:spPr/>
    </dgm:pt>
    <dgm:pt modelId="{0B38513E-14F2-4195-AF3B-AB4BA008524D}" type="pres">
      <dgm:prSet presAssocID="{90EB6A9E-757A-4573-A4B7-E5886D327976}" presName="composite" presStyleCnt="0"/>
      <dgm:spPr/>
    </dgm:pt>
    <dgm:pt modelId="{7FB75EB5-A3BC-4804-88AF-F07E0F681DDE}" type="pres">
      <dgm:prSet presAssocID="{90EB6A9E-757A-4573-A4B7-E5886D327976}" presName="imgShp" presStyleLbl="fgImgPlace1" presStyleIdx="3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531E6FB-8693-404E-97CB-EF5E1AADADFC}" type="pres">
      <dgm:prSet presAssocID="{90EB6A9E-757A-4573-A4B7-E5886D327976}" presName="txShp" presStyleLbl="node1" presStyleIdx="3" presStyleCnt="4">
        <dgm:presLayoutVars>
          <dgm:bulletEnabled val="1"/>
        </dgm:presLayoutVars>
      </dgm:prSet>
      <dgm:spPr/>
    </dgm:pt>
  </dgm:ptLst>
  <dgm:cxnLst>
    <dgm:cxn modelId="{F5B66901-A404-43CE-BF98-4C737AAE780D}" type="presOf" srcId="{4EE0B79C-1B8D-420C-A999-C4DB21384109}" destId="{E26CF5A6-B3E9-4376-8DF6-9F986A17292A}" srcOrd="0" destOrd="0" presId="urn:microsoft.com/office/officeart/2005/8/layout/vList3"/>
    <dgm:cxn modelId="{1B95B602-38B5-4D3D-AC64-8D68B0482175}" type="presOf" srcId="{236E728A-9A82-4671-B36C-F8AFE5121CA6}" destId="{74C6AE9D-2119-41D3-BECF-160D3099F508}" srcOrd="0" destOrd="0" presId="urn:microsoft.com/office/officeart/2005/8/layout/vList3"/>
    <dgm:cxn modelId="{DF3CC826-C8D1-49EA-AA74-7D7ADA5F6BFE}" srcId="{11CBCD75-CB5C-46F4-8E40-5893CDB08F1C}" destId="{4EE0B79C-1B8D-420C-A999-C4DB21384109}" srcOrd="0" destOrd="0" parTransId="{AB167FE3-D6ED-4875-9E18-936697422549}" sibTransId="{6A373EFE-997B-40EF-A491-627AB0E3CB5E}"/>
    <dgm:cxn modelId="{D814009F-60BF-4C49-97D6-EFCAEDE370ED}" srcId="{11CBCD75-CB5C-46F4-8E40-5893CDB08F1C}" destId="{236E728A-9A82-4671-B36C-F8AFE5121CA6}" srcOrd="1" destOrd="0" parTransId="{FF8BB13F-9B28-469B-A3BE-0D2C67A72239}" sibTransId="{99B47D82-3583-421F-9EAA-C0BB26810059}"/>
    <dgm:cxn modelId="{9EEC6FC3-4EDB-4CAB-B72E-D6E4795CF10F}" type="presOf" srcId="{90EB6A9E-757A-4573-A4B7-E5886D327976}" destId="{F531E6FB-8693-404E-97CB-EF5E1AADADFC}" srcOrd="0" destOrd="0" presId="urn:microsoft.com/office/officeart/2005/8/layout/vList3"/>
    <dgm:cxn modelId="{A0EDB5CB-6814-4169-9965-9B2E508B7E65}" type="presOf" srcId="{11CBCD75-CB5C-46F4-8E40-5893CDB08F1C}" destId="{54980647-0419-4521-8683-517C067362D2}" srcOrd="0" destOrd="0" presId="urn:microsoft.com/office/officeart/2005/8/layout/vList3"/>
    <dgm:cxn modelId="{E12EF6D3-3F16-4A9C-B12D-F8C85335E4D6}" srcId="{11CBCD75-CB5C-46F4-8E40-5893CDB08F1C}" destId="{90EB6A9E-757A-4573-A4B7-E5886D327976}" srcOrd="3" destOrd="0" parTransId="{F836AF0A-C3FC-41B6-A4AD-07812AFC6E05}" sibTransId="{FE8DD938-0354-4A70-81F8-39D6FD12B42E}"/>
    <dgm:cxn modelId="{CD3195E0-19D0-4A20-B518-0294F002ECC9}" srcId="{11CBCD75-CB5C-46F4-8E40-5893CDB08F1C}" destId="{D1B17535-39F4-4C1C-8B89-0282BE909369}" srcOrd="2" destOrd="0" parTransId="{1F853781-692F-4EAB-9F2E-A0FE9069A7C1}" sibTransId="{E342CCEF-7D36-4C86-AB8F-0EFCEB64F922}"/>
    <dgm:cxn modelId="{661C83F1-9BF2-430F-86AF-FB0DC32235EC}" type="presOf" srcId="{D1B17535-39F4-4C1C-8B89-0282BE909369}" destId="{56687238-5FDD-4C26-A0FA-8D9D52D0363E}" srcOrd="0" destOrd="0" presId="urn:microsoft.com/office/officeart/2005/8/layout/vList3"/>
    <dgm:cxn modelId="{901FC752-EEAB-4A4E-ABAF-DC2A0DFE0A3F}" type="presParOf" srcId="{54980647-0419-4521-8683-517C067362D2}" destId="{239A3FA1-9083-47A7-88ED-0C4BCD778895}" srcOrd="0" destOrd="0" presId="urn:microsoft.com/office/officeart/2005/8/layout/vList3"/>
    <dgm:cxn modelId="{2D9B4BE4-4A19-430E-AAA0-9C8B2731A483}" type="presParOf" srcId="{239A3FA1-9083-47A7-88ED-0C4BCD778895}" destId="{287E37B4-6FE4-4A5C-AAA7-913CD410A42F}" srcOrd="0" destOrd="0" presId="urn:microsoft.com/office/officeart/2005/8/layout/vList3"/>
    <dgm:cxn modelId="{123F8058-E0B8-4FA8-A1DB-7834FE6162AD}" type="presParOf" srcId="{239A3FA1-9083-47A7-88ED-0C4BCD778895}" destId="{E26CF5A6-B3E9-4376-8DF6-9F986A17292A}" srcOrd="1" destOrd="0" presId="urn:microsoft.com/office/officeart/2005/8/layout/vList3"/>
    <dgm:cxn modelId="{8BFB9E5E-8B6C-462B-A5D4-B7060F91F734}" type="presParOf" srcId="{54980647-0419-4521-8683-517C067362D2}" destId="{B8AE73D2-527F-425A-82C2-CC87CE976E5F}" srcOrd="1" destOrd="0" presId="urn:microsoft.com/office/officeart/2005/8/layout/vList3"/>
    <dgm:cxn modelId="{A40CA2D0-257D-46BF-B43C-3D5F84B77D19}" type="presParOf" srcId="{54980647-0419-4521-8683-517C067362D2}" destId="{AE260534-D008-4056-9290-034AAF36EC18}" srcOrd="2" destOrd="0" presId="urn:microsoft.com/office/officeart/2005/8/layout/vList3"/>
    <dgm:cxn modelId="{8DE36ABA-4248-4B26-B348-C83F6520EB50}" type="presParOf" srcId="{AE260534-D008-4056-9290-034AAF36EC18}" destId="{0CCE26F7-E9BE-4CA2-97DB-941E561B8CB6}" srcOrd="0" destOrd="0" presId="urn:microsoft.com/office/officeart/2005/8/layout/vList3"/>
    <dgm:cxn modelId="{54BB7B2B-44CE-400E-A1D9-23A161261A80}" type="presParOf" srcId="{AE260534-D008-4056-9290-034AAF36EC18}" destId="{74C6AE9D-2119-41D3-BECF-160D3099F508}" srcOrd="1" destOrd="0" presId="urn:microsoft.com/office/officeart/2005/8/layout/vList3"/>
    <dgm:cxn modelId="{624B5F95-14CB-4840-8391-A6A5797004C5}" type="presParOf" srcId="{54980647-0419-4521-8683-517C067362D2}" destId="{E8B6D78B-C6D1-481F-966E-DE3DCF6E04F2}" srcOrd="3" destOrd="0" presId="urn:microsoft.com/office/officeart/2005/8/layout/vList3"/>
    <dgm:cxn modelId="{1CB5A2D7-61D1-421B-8EA7-D7374A4C8627}" type="presParOf" srcId="{54980647-0419-4521-8683-517C067362D2}" destId="{180EC54F-59DD-46AF-942C-3DADC30F3CF2}" srcOrd="4" destOrd="0" presId="urn:microsoft.com/office/officeart/2005/8/layout/vList3"/>
    <dgm:cxn modelId="{DC1E8FE5-C680-4671-A0FE-3B554AB65A92}" type="presParOf" srcId="{180EC54F-59DD-46AF-942C-3DADC30F3CF2}" destId="{F0C4E36A-85BD-404C-B791-37196396D61C}" srcOrd="0" destOrd="0" presId="urn:microsoft.com/office/officeart/2005/8/layout/vList3"/>
    <dgm:cxn modelId="{7C5CD48D-EBA1-4CEF-882A-5D13EEB71825}" type="presParOf" srcId="{180EC54F-59DD-46AF-942C-3DADC30F3CF2}" destId="{56687238-5FDD-4C26-A0FA-8D9D52D0363E}" srcOrd="1" destOrd="0" presId="urn:microsoft.com/office/officeart/2005/8/layout/vList3"/>
    <dgm:cxn modelId="{D7D020F9-C571-4EAD-9FE7-7444EC5E8A2B}" type="presParOf" srcId="{54980647-0419-4521-8683-517C067362D2}" destId="{44AF1473-0469-46B0-9F5F-F40272887F07}" srcOrd="5" destOrd="0" presId="urn:microsoft.com/office/officeart/2005/8/layout/vList3"/>
    <dgm:cxn modelId="{EDA04868-9768-490A-BB73-DA989C29E190}" type="presParOf" srcId="{54980647-0419-4521-8683-517C067362D2}" destId="{0B38513E-14F2-4195-AF3B-AB4BA008524D}" srcOrd="6" destOrd="0" presId="urn:microsoft.com/office/officeart/2005/8/layout/vList3"/>
    <dgm:cxn modelId="{7A89A642-3C3C-49B0-A373-FF97B7378253}" type="presParOf" srcId="{0B38513E-14F2-4195-AF3B-AB4BA008524D}" destId="{7FB75EB5-A3BC-4804-88AF-F07E0F681DDE}" srcOrd="0" destOrd="0" presId="urn:microsoft.com/office/officeart/2005/8/layout/vList3"/>
    <dgm:cxn modelId="{0C80CE3A-0878-4EC2-948F-8EED428CA69E}" type="presParOf" srcId="{0B38513E-14F2-4195-AF3B-AB4BA008524D}" destId="{F531E6FB-8693-404E-97CB-EF5E1AADAD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7107B7-F4B0-4B80-B8D9-1675CDF1314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6A3F767-9FFD-4E42-837C-82BF5AB7D6E5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pt-PT" dirty="0"/>
            <a:t>Norma infringida</a:t>
          </a:r>
        </a:p>
      </dgm:t>
    </dgm:pt>
    <dgm:pt modelId="{B98E188B-6035-4B33-9271-9AA6E5346173}" type="parTrans" cxnId="{C8B30C58-270B-464A-A0DC-1416CB9BECF4}">
      <dgm:prSet/>
      <dgm:spPr/>
      <dgm:t>
        <a:bodyPr/>
        <a:lstStyle/>
        <a:p>
          <a:endParaRPr lang="pt-PT"/>
        </a:p>
      </dgm:t>
    </dgm:pt>
    <dgm:pt modelId="{C8865CAF-D707-425D-A836-DEE8ADD2B459}" type="sibTrans" cxnId="{C8B30C58-270B-464A-A0DC-1416CB9BECF4}">
      <dgm:prSet/>
      <dgm:spPr/>
      <dgm:t>
        <a:bodyPr/>
        <a:lstStyle/>
        <a:p>
          <a:endParaRPr lang="pt-PT"/>
        </a:p>
      </dgm:t>
    </dgm:pt>
    <dgm:pt modelId="{DC54FDB6-BE3A-48B3-94F0-5316ABBF7050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pt-PT" dirty="0"/>
            <a:t>Violação de um dever do artigo 2.º</a:t>
          </a:r>
        </a:p>
      </dgm:t>
    </dgm:pt>
    <dgm:pt modelId="{27470400-D031-4F7E-BD2E-E830EE794A13}" type="parTrans" cxnId="{F8C411FB-E49A-4A9A-9B2C-0CFB27AE6141}">
      <dgm:prSet/>
      <dgm:spPr/>
      <dgm:t>
        <a:bodyPr/>
        <a:lstStyle/>
        <a:p>
          <a:endParaRPr lang="pt-PT"/>
        </a:p>
      </dgm:t>
    </dgm:pt>
    <dgm:pt modelId="{774BE237-08F1-44DE-BC26-05F6EBCBD9F6}" type="sibTrans" cxnId="{F8C411FB-E49A-4A9A-9B2C-0CFB27AE6141}">
      <dgm:prSet/>
      <dgm:spPr/>
      <dgm:t>
        <a:bodyPr/>
        <a:lstStyle/>
        <a:p>
          <a:endParaRPr lang="pt-PT"/>
        </a:p>
      </dgm:t>
    </dgm:pt>
    <dgm:pt modelId="{903A5E6F-137F-4475-8AF0-7AAB867D3A78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pt-PT" dirty="0"/>
            <a:t>Punição no n.º 1 do artigo 3.º</a:t>
          </a:r>
        </a:p>
      </dgm:t>
    </dgm:pt>
    <dgm:pt modelId="{F69DAA07-9220-4245-B97A-92ED69A4DA2F}" type="parTrans" cxnId="{A14E12B2-8DBB-4B1E-A770-FD93D8371244}">
      <dgm:prSet/>
      <dgm:spPr/>
      <dgm:t>
        <a:bodyPr/>
        <a:lstStyle/>
        <a:p>
          <a:endParaRPr lang="pt-PT"/>
        </a:p>
      </dgm:t>
    </dgm:pt>
    <dgm:pt modelId="{4F827A0A-7F16-4B87-A456-53AC2031A1D2}" type="sibTrans" cxnId="{A14E12B2-8DBB-4B1E-A770-FD93D8371244}">
      <dgm:prSet/>
      <dgm:spPr/>
      <dgm:t>
        <a:bodyPr/>
        <a:lstStyle/>
        <a:p>
          <a:endParaRPr lang="pt-PT"/>
        </a:p>
      </dgm:t>
    </dgm:pt>
    <dgm:pt modelId="{ECAD917A-FCB1-4060-A3E6-37F9BB76460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pt-PT" dirty="0"/>
            <a:t>Elaboração de auto de notícia por contraordenação</a:t>
          </a:r>
        </a:p>
      </dgm:t>
    </dgm:pt>
    <dgm:pt modelId="{0F0EC109-DE8D-40E0-8FAA-AF1DA27590AE}" type="parTrans" cxnId="{FC2AC943-4160-409E-BD6C-BA96E5E071D8}">
      <dgm:prSet/>
      <dgm:spPr/>
      <dgm:t>
        <a:bodyPr/>
        <a:lstStyle/>
        <a:p>
          <a:endParaRPr lang="pt-PT"/>
        </a:p>
      </dgm:t>
    </dgm:pt>
    <dgm:pt modelId="{11D87B9F-3E5A-49F6-B9E9-52EF0D2D9FCD}" type="sibTrans" cxnId="{FC2AC943-4160-409E-BD6C-BA96E5E071D8}">
      <dgm:prSet/>
      <dgm:spPr/>
      <dgm:t>
        <a:bodyPr/>
        <a:lstStyle/>
        <a:p>
          <a:endParaRPr lang="pt-PT"/>
        </a:p>
      </dgm:t>
    </dgm:pt>
    <dgm:pt modelId="{179BE55A-E67B-4545-9E86-49C62F70FF49}" type="pres">
      <dgm:prSet presAssocID="{3A7107B7-F4B0-4B80-B8D9-1675CDF1314B}" presName="Name0" presStyleCnt="0">
        <dgm:presLayoutVars>
          <dgm:dir/>
          <dgm:animLvl val="lvl"/>
          <dgm:resizeHandles val="exact"/>
        </dgm:presLayoutVars>
      </dgm:prSet>
      <dgm:spPr/>
    </dgm:pt>
    <dgm:pt modelId="{D8188D02-1BF6-4967-B615-C267B3DA1AD0}" type="pres">
      <dgm:prSet presAssocID="{46A3F767-9FFD-4E42-837C-82BF5AB7D6E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7A338F9-17D9-4021-BDE4-C07630028C2C}" type="pres">
      <dgm:prSet presAssocID="{C8865CAF-D707-425D-A836-DEE8ADD2B459}" presName="parTxOnlySpace" presStyleCnt="0"/>
      <dgm:spPr/>
    </dgm:pt>
    <dgm:pt modelId="{75CE9EE1-F368-4958-9275-13C563AC50DB}" type="pres">
      <dgm:prSet presAssocID="{DC54FDB6-BE3A-48B3-94F0-5316ABBF705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2B738AC-102D-46F7-B51C-2E67B03400C6}" type="pres">
      <dgm:prSet presAssocID="{774BE237-08F1-44DE-BC26-05F6EBCBD9F6}" presName="parTxOnlySpace" presStyleCnt="0"/>
      <dgm:spPr/>
    </dgm:pt>
    <dgm:pt modelId="{744D2B3E-2DE5-4D8D-ACDB-545F3DFA899C}" type="pres">
      <dgm:prSet presAssocID="{903A5E6F-137F-4475-8AF0-7AAB867D3A7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C54E3FC-5B69-4E13-8B29-1EAFF3E43C1E}" type="pres">
      <dgm:prSet presAssocID="{4F827A0A-7F16-4B87-A456-53AC2031A1D2}" presName="parTxOnlySpace" presStyleCnt="0"/>
      <dgm:spPr/>
    </dgm:pt>
    <dgm:pt modelId="{C62F2FA9-A921-46B5-972B-9AAA6E3B533A}" type="pres">
      <dgm:prSet presAssocID="{ECAD917A-FCB1-4060-A3E6-37F9BB76460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506A828-F0BE-4947-9B3A-580CD9C0B821}" type="presOf" srcId="{3A7107B7-F4B0-4B80-B8D9-1675CDF1314B}" destId="{179BE55A-E67B-4545-9E86-49C62F70FF49}" srcOrd="0" destOrd="0" presId="urn:microsoft.com/office/officeart/2005/8/layout/chevron1"/>
    <dgm:cxn modelId="{FC2AC943-4160-409E-BD6C-BA96E5E071D8}" srcId="{3A7107B7-F4B0-4B80-B8D9-1675CDF1314B}" destId="{ECAD917A-FCB1-4060-A3E6-37F9BB76460A}" srcOrd="3" destOrd="0" parTransId="{0F0EC109-DE8D-40E0-8FAA-AF1DA27590AE}" sibTransId="{11D87B9F-3E5A-49F6-B9E9-52EF0D2D9FCD}"/>
    <dgm:cxn modelId="{C8B30C58-270B-464A-A0DC-1416CB9BECF4}" srcId="{3A7107B7-F4B0-4B80-B8D9-1675CDF1314B}" destId="{46A3F767-9FFD-4E42-837C-82BF5AB7D6E5}" srcOrd="0" destOrd="0" parTransId="{B98E188B-6035-4B33-9271-9AA6E5346173}" sibTransId="{C8865CAF-D707-425D-A836-DEE8ADD2B459}"/>
    <dgm:cxn modelId="{D1A0A882-B38E-4567-97F1-CBBAFFAAC689}" type="presOf" srcId="{46A3F767-9FFD-4E42-837C-82BF5AB7D6E5}" destId="{D8188D02-1BF6-4967-B615-C267B3DA1AD0}" srcOrd="0" destOrd="0" presId="urn:microsoft.com/office/officeart/2005/8/layout/chevron1"/>
    <dgm:cxn modelId="{86153C86-E029-4D5B-B161-B90C6EC38B39}" type="presOf" srcId="{DC54FDB6-BE3A-48B3-94F0-5316ABBF7050}" destId="{75CE9EE1-F368-4958-9275-13C563AC50DB}" srcOrd="0" destOrd="0" presId="urn:microsoft.com/office/officeart/2005/8/layout/chevron1"/>
    <dgm:cxn modelId="{5BAAF090-E0AC-4DE9-9F75-C97F436DEA88}" type="presOf" srcId="{ECAD917A-FCB1-4060-A3E6-37F9BB76460A}" destId="{C62F2FA9-A921-46B5-972B-9AAA6E3B533A}" srcOrd="0" destOrd="0" presId="urn:microsoft.com/office/officeart/2005/8/layout/chevron1"/>
    <dgm:cxn modelId="{A14E12B2-8DBB-4B1E-A770-FD93D8371244}" srcId="{3A7107B7-F4B0-4B80-B8D9-1675CDF1314B}" destId="{903A5E6F-137F-4475-8AF0-7AAB867D3A78}" srcOrd="2" destOrd="0" parTransId="{F69DAA07-9220-4245-B97A-92ED69A4DA2F}" sibTransId="{4F827A0A-7F16-4B87-A456-53AC2031A1D2}"/>
    <dgm:cxn modelId="{D6FD16BF-8F63-4BF1-B56B-48695A4CA0AC}" type="presOf" srcId="{903A5E6F-137F-4475-8AF0-7AAB867D3A78}" destId="{744D2B3E-2DE5-4D8D-ACDB-545F3DFA899C}" srcOrd="0" destOrd="0" presId="urn:microsoft.com/office/officeart/2005/8/layout/chevron1"/>
    <dgm:cxn modelId="{F8C411FB-E49A-4A9A-9B2C-0CFB27AE6141}" srcId="{3A7107B7-F4B0-4B80-B8D9-1675CDF1314B}" destId="{DC54FDB6-BE3A-48B3-94F0-5316ABBF7050}" srcOrd="1" destOrd="0" parTransId="{27470400-D031-4F7E-BD2E-E830EE794A13}" sibTransId="{774BE237-08F1-44DE-BC26-05F6EBCBD9F6}"/>
    <dgm:cxn modelId="{607ECD90-52FB-4187-832C-64DDB07DDFBD}" type="presParOf" srcId="{179BE55A-E67B-4545-9E86-49C62F70FF49}" destId="{D8188D02-1BF6-4967-B615-C267B3DA1AD0}" srcOrd="0" destOrd="0" presId="urn:microsoft.com/office/officeart/2005/8/layout/chevron1"/>
    <dgm:cxn modelId="{52ACB10C-6215-477F-A549-F7B4887B9295}" type="presParOf" srcId="{179BE55A-E67B-4545-9E86-49C62F70FF49}" destId="{B7A338F9-17D9-4021-BDE4-C07630028C2C}" srcOrd="1" destOrd="0" presId="urn:microsoft.com/office/officeart/2005/8/layout/chevron1"/>
    <dgm:cxn modelId="{42887931-B018-4888-AFE6-929587D1DAAC}" type="presParOf" srcId="{179BE55A-E67B-4545-9E86-49C62F70FF49}" destId="{75CE9EE1-F368-4958-9275-13C563AC50DB}" srcOrd="2" destOrd="0" presId="urn:microsoft.com/office/officeart/2005/8/layout/chevron1"/>
    <dgm:cxn modelId="{5FDE377B-A1FE-491E-8D30-EE2525C92925}" type="presParOf" srcId="{179BE55A-E67B-4545-9E86-49C62F70FF49}" destId="{B2B738AC-102D-46F7-B51C-2E67B03400C6}" srcOrd="3" destOrd="0" presId="urn:microsoft.com/office/officeart/2005/8/layout/chevron1"/>
    <dgm:cxn modelId="{DDD01FD0-CE7A-4D8A-BC80-DC487BB99F77}" type="presParOf" srcId="{179BE55A-E67B-4545-9E86-49C62F70FF49}" destId="{744D2B3E-2DE5-4D8D-ACDB-545F3DFA899C}" srcOrd="4" destOrd="0" presId="urn:microsoft.com/office/officeart/2005/8/layout/chevron1"/>
    <dgm:cxn modelId="{AF86C534-CBA6-4FD9-8924-858F522BCCBD}" type="presParOf" srcId="{179BE55A-E67B-4545-9E86-49C62F70FF49}" destId="{EC54E3FC-5B69-4E13-8B29-1EAFF3E43C1E}" srcOrd="5" destOrd="0" presId="urn:microsoft.com/office/officeart/2005/8/layout/chevron1"/>
    <dgm:cxn modelId="{D34ED00C-253D-4FC9-B2B5-E8C6AAF6D730}" type="presParOf" srcId="{179BE55A-E67B-4545-9E86-49C62F70FF49}" destId="{C62F2FA9-A921-46B5-972B-9AAA6E3B533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CF5A6-B3E9-4376-8DF6-9F986A17292A}">
      <dsp:nvSpPr>
        <dsp:cNvPr id="0" name=""/>
        <dsp:cNvSpPr/>
      </dsp:nvSpPr>
      <dsp:spPr>
        <a:xfrm rot="10800000">
          <a:off x="1498130" y="2289"/>
          <a:ext cx="4850129" cy="110592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68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Reduzir a capacidade assegurando o distanciamento físico recomendado » 2 metros (exceto </a:t>
          </a:r>
          <a:r>
            <a:rPr lang="pt-PT" sz="210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co-habitantes</a:t>
          </a:r>
          <a:r>
            <a:rPr lang="pt-PT" sz="21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).</a:t>
          </a:r>
          <a:endParaRPr lang="pt-PT" sz="2100" kern="1200" dirty="0"/>
        </a:p>
      </dsp:txBody>
      <dsp:txXfrm rot="10800000">
        <a:off x="1774611" y="2289"/>
        <a:ext cx="4573648" cy="1105926"/>
      </dsp:txXfrm>
    </dsp:sp>
    <dsp:sp modelId="{287E37B4-6FE4-4A5C-AAA7-913CD410A42F}">
      <dsp:nvSpPr>
        <dsp:cNvPr id="0" name=""/>
        <dsp:cNvSpPr/>
      </dsp:nvSpPr>
      <dsp:spPr>
        <a:xfrm>
          <a:off x="945167" y="2289"/>
          <a:ext cx="1105926" cy="1105926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6AE9D-2119-41D3-BECF-160D3099F508}">
      <dsp:nvSpPr>
        <dsp:cNvPr id="0" name=""/>
        <dsp:cNvSpPr/>
      </dsp:nvSpPr>
      <dsp:spPr>
        <a:xfrm rot="10800000">
          <a:off x="1498130" y="1438343"/>
          <a:ext cx="4850129" cy="1105926"/>
        </a:xfrm>
        <a:prstGeom prst="homePlat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68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Privilegiar espaços exteriores (esplanadas) e serviço </a:t>
          </a:r>
          <a:r>
            <a:rPr lang="pt-PT" sz="2100" i="1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take-away</a:t>
          </a:r>
          <a:endParaRPr lang="pt-PT" sz="2100" kern="1200" dirty="0"/>
        </a:p>
      </dsp:txBody>
      <dsp:txXfrm rot="10800000">
        <a:off x="1774611" y="1438343"/>
        <a:ext cx="4573648" cy="1105926"/>
      </dsp:txXfrm>
    </dsp:sp>
    <dsp:sp modelId="{0CCE26F7-E9BE-4CA2-97DB-941E561B8CB6}">
      <dsp:nvSpPr>
        <dsp:cNvPr id="0" name=""/>
        <dsp:cNvSpPr/>
      </dsp:nvSpPr>
      <dsp:spPr>
        <a:xfrm>
          <a:off x="945167" y="1438343"/>
          <a:ext cx="1105926" cy="1105926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937FA-A147-4938-A66E-A8094DA5D671}">
      <dsp:nvSpPr>
        <dsp:cNvPr id="0" name=""/>
        <dsp:cNvSpPr/>
      </dsp:nvSpPr>
      <dsp:spPr>
        <a:xfrm rot="10800000">
          <a:off x="1498130" y="2874397"/>
          <a:ext cx="4850129" cy="1105926"/>
        </a:xfrm>
        <a:prstGeom prst="homePlat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68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Impedir que clientes modifiquem a disposição espaço</a:t>
          </a:r>
          <a:endParaRPr lang="pt-PT" sz="21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10800000">
        <a:off x="1774611" y="2874397"/>
        <a:ext cx="4573648" cy="1105926"/>
      </dsp:txXfrm>
    </dsp:sp>
    <dsp:sp modelId="{9A2D1AF4-BB09-4335-81F8-C5CAD37A0E72}">
      <dsp:nvSpPr>
        <dsp:cNvPr id="0" name=""/>
        <dsp:cNvSpPr/>
      </dsp:nvSpPr>
      <dsp:spPr>
        <a:xfrm>
          <a:off x="945167" y="2874397"/>
          <a:ext cx="1105926" cy="1105926"/>
        </a:xfrm>
        <a:prstGeom prst="ellipse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87C02-C714-4618-B488-F29627CC85BE}">
      <dsp:nvSpPr>
        <dsp:cNvPr id="0" name=""/>
        <dsp:cNvSpPr/>
      </dsp:nvSpPr>
      <dsp:spPr>
        <a:xfrm rot="10800000">
          <a:off x="1498130" y="4310451"/>
          <a:ext cx="4850129" cy="1105926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68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Substituir ementas individuais por ementas digitais ou de uso único</a:t>
          </a:r>
          <a:endParaRPr lang="pt-PT" sz="21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10800000">
        <a:off x="1774611" y="4310451"/>
        <a:ext cx="4573648" cy="1105926"/>
      </dsp:txXfrm>
    </dsp:sp>
    <dsp:sp modelId="{B7629CF8-9809-4901-9F7B-A9F11BD841E0}">
      <dsp:nvSpPr>
        <dsp:cNvPr id="0" name=""/>
        <dsp:cNvSpPr/>
      </dsp:nvSpPr>
      <dsp:spPr>
        <a:xfrm>
          <a:off x="945167" y="4310451"/>
          <a:ext cx="1105926" cy="1105926"/>
        </a:xfrm>
        <a:prstGeom prst="ellipse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CF5A6-B3E9-4376-8DF6-9F986A17292A}">
      <dsp:nvSpPr>
        <dsp:cNvPr id="0" name=""/>
        <dsp:cNvSpPr/>
      </dsp:nvSpPr>
      <dsp:spPr>
        <a:xfrm rot="10800000">
          <a:off x="1498130" y="2289"/>
          <a:ext cx="4850129" cy="110592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683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Disponibilizar soluções de base alcoólica </a:t>
          </a:r>
          <a:endParaRPr lang="pt-PT" sz="2200" kern="1200" dirty="0"/>
        </a:p>
      </dsp:txBody>
      <dsp:txXfrm rot="10800000">
        <a:off x="1774611" y="2289"/>
        <a:ext cx="4573648" cy="1105926"/>
      </dsp:txXfrm>
    </dsp:sp>
    <dsp:sp modelId="{287E37B4-6FE4-4A5C-AAA7-913CD410A42F}">
      <dsp:nvSpPr>
        <dsp:cNvPr id="0" name=""/>
        <dsp:cNvSpPr/>
      </dsp:nvSpPr>
      <dsp:spPr>
        <a:xfrm>
          <a:off x="945167" y="2289"/>
          <a:ext cx="1105926" cy="1105926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6AE9D-2119-41D3-BECF-160D3099F508}">
      <dsp:nvSpPr>
        <dsp:cNvPr id="0" name=""/>
        <dsp:cNvSpPr/>
      </dsp:nvSpPr>
      <dsp:spPr>
        <a:xfrm rot="10800000">
          <a:off x="1498130" y="1438343"/>
          <a:ext cx="4850129" cy="1105926"/>
        </a:xfrm>
        <a:prstGeom prst="homePlat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683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Garantir a desinfeção das superfícies (antes e após cada utilização)</a:t>
          </a:r>
          <a:endParaRPr lang="pt-PT" sz="2200" kern="1200" dirty="0"/>
        </a:p>
      </dsp:txBody>
      <dsp:txXfrm rot="10800000">
        <a:off x="1774611" y="1438343"/>
        <a:ext cx="4573648" cy="1105926"/>
      </dsp:txXfrm>
    </dsp:sp>
    <dsp:sp modelId="{0CCE26F7-E9BE-4CA2-97DB-941E561B8CB6}">
      <dsp:nvSpPr>
        <dsp:cNvPr id="0" name=""/>
        <dsp:cNvSpPr/>
      </dsp:nvSpPr>
      <dsp:spPr>
        <a:xfrm>
          <a:off x="945167" y="1438343"/>
          <a:ext cx="1105926" cy="1105926"/>
        </a:xfrm>
        <a:prstGeom prst="ellipse">
          <a:avLst/>
        </a:prstGeom>
        <a:blipFill>
          <a:blip xmlns:r="http://schemas.openxmlformats.org/officeDocument/2006/relationships" r:embed="rId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87238-5FDD-4C26-A0FA-8D9D52D0363E}">
      <dsp:nvSpPr>
        <dsp:cNvPr id="0" name=""/>
        <dsp:cNvSpPr/>
      </dsp:nvSpPr>
      <dsp:spPr>
        <a:xfrm rot="10800000">
          <a:off x="1498130" y="2874397"/>
          <a:ext cx="4850129" cy="1105926"/>
        </a:xfrm>
        <a:prstGeom prst="homePlat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683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Garantir boa ventilação dos espaços</a:t>
          </a:r>
        </a:p>
      </dsp:txBody>
      <dsp:txXfrm rot="10800000">
        <a:off x="1774611" y="2874397"/>
        <a:ext cx="4573648" cy="1105926"/>
      </dsp:txXfrm>
    </dsp:sp>
    <dsp:sp modelId="{F0C4E36A-85BD-404C-B791-37196396D61C}">
      <dsp:nvSpPr>
        <dsp:cNvPr id="0" name=""/>
        <dsp:cNvSpPr/>
      </dsp:nvSpPr>
      <dsp:spPr>
        <a:xfrm>
          <a:off x="945167" y="2874397"/>
          <a:ext cx="1105926" cy="110592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1E6FB-8693-404E-97CB-EF5E1AADADFC}">
      <dsp:nvSpPr>
        <dsp:cNvPr id="0" name=""/>
        <dsp:cNvSpPr/>
      </dsp:nvSpPr>
      <dsp:spPr>
        <a:xfrm rot="10800000">
          <a:off x="1498130" y="4310451"/>
          <a:ext cx="4850129" cy="1105926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683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Corretas medidas de higiene por parte de todos os funcionários</a:t>
          </a:r>
        </a:p>
      </dsp:txBody>
      <dsp:txXfrm rot="10800000">
        <a:off x="1774611" y="4310451"/>
        <a:ext cx="4573648" cy="1105926"/>
      </dsp:txXfrm>
    </dsp:sp>
    <dsp:sp modelId="{7FB75EB5-A3BC-4804-88AF-F07E0F681DDE}">
      <dsp:nvSpPr>
        <dsp:cNvPr id="0" name=""/>
        <dsp:cNvSpPr/>
      </dsp:nvSpPr>
      <dsp:spPr>
        <a:xfrm>
          <a:off x="945167" y="4310451"/>
          <a:ext cx="1105926" cy="1105926"/>
        </a:xfrm>
        <a:prstGeom prst="ellipse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88D02-1BF6-4967-B615-C267B3DA1AD0}">
      <dsp:nvSpPr>
        <dsp:cNvPr id="0" name=""/>
        <dsp:cNvSpPr/>
      </dsp:nvSpPr>
      <dsp:spPr>
        <a:xfrm>
          <a:off x="5286" y="149222"/>
          <a:ext cx="3077135" cy="1230854"/>
        </a:xfrm>
        <a:prstGeom prst="chevron">
          <a:avLst/>
        </a:prstGeom>
        <a:solidFill>
          <a:schemeClr val="lt1"/>
        </a:solidFill>
        <a:ln w="381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dirty="0"/>
            <a:t>Norma infringida</a:t>
          </a:r>
        </a:p>
      </dsp:txBody>
      <dsp:txXfrm>
        <a:off x="620713" y="149222"/>
        <a:ext cx="1846281" cy="1230854"/>
      </dsp:txXfrm>
    </dsp:sp>
    <dsp:sp modelId="{75CE9EE1-F368-4958-9275-13C563AC50DB}">
      <dsp:nvSpPr>
        <dsp:cNvPr id="0" name=""/>
        <dsp:cNvSpPr/>
      </dsp:nvSpPr>
      <dsp:spPr>
        <a:xfrm>
          <a:off x="2774708" y="149222"/>
          <a:ext cx="3077135" cy="1230854"/>
        </a:xfrm>
        <a:prstGeom prst="chevron">
          <a:avLst/>
        </a:prstGeom>
        <a:solidFill>
          <a:schemeClr val="lt1"/>
        </a:solidFill>
        <a:ln w="381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dirty="0"/>
            <a:t>Violação de um dever do artigo 2.º</a:t>
          </a:r>
        </a:p>
      </dsp:txBody>
      <dsp:txXfrm>
        <a:off x="3390135" y="149222"/>
        <a:ext cx="1846281" cy="1230854"/>
      </dsp:txXfrm>
    </dsp:sp>
    <dsp:sp modelId="{744D2B3E-2DE5-4D8D-ACDB-545F3DFA899C}">
      <dsp:nvSpPr>
        <dsp:cNvPr id="0" name=""/>
        <dsp:cNvSpPr/>
      </dsp:nvSpPr>
      <dsp:spPr>
        <a:xfrm>
          <a:off x="5544130" y="149222"/>
          <a:ext cx="3077135" cy="1230854"/>
        </a:xfrm>
        <a:prstGeom prst="chevron">
          <a:avLst/>
        </a:prstGeom>
        <a:solidFill>
          <a:schemeClr val="lt1"/>
        </a:solidFill>
        <a:ln w="381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dirty="0"/>
            <a:t>Punição no n.º 1 do artigo 3.º</a:t>
          </a:r>
        </a:p>
      </dsp:txBody>
      <dsp:txXfrm>
        <a:off x="6159557" y="149222"/>
        <a:ext cx="1846281" cy="1230854"/>
      </dsp:txXfrm>
    </dsp:sp>
    <dsp:sp modelId="{C62F2FA9-A921-46B5-972B-9AAA6E3B533A}">
      <dsp:nvSpPr>
        <dsp:cNvPr id="0" name=""/>
        <dsp:cNvSpPr/>
      </dsp:nvSpPr>
      <dsp:spPr>
        <a:xfrm>
          <a:off x="8313552" y="149222"/>
          <a:ext cx="3077135" cy="1230854"/>
        </a:xfrm>
        <a:prstGeom prst="chevron">
          <a:avLst/>
        </a:prstGeom>
        <a:solidFill>
          <a:schemeClr val="lt1"/>
        </a:solidFill>
        <a:ln w="381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dirty="0"/>
            <a:t>Elaboração de auto de notícia por contraordenação</a:t>
          </a:r>
        </a:p>
      </dsp:txBody>
      <dsp:txXfrm>
        <a:off x="8928979" y="149222"/>
        <a:ext cx="1846281" cy="1230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E0831A79-F70E-0F4D-A4A6-23DFA85C1D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671462F-B272-8B44-9466-42447F5FD8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B6101-7CDF-F745-B8BF-1A88C802B8DA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1BA1E66-29E3-524D-A800-8E27B3607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5F3B36D-9B6A-F646-BB80-A866990A73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A2DC2-751B-2E42-90EE-1FF0DF908D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922968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5C36B-3391-9E45-A432-E51962AC56D7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22EB1-EA7A-EA49-B238-ABEDB83C48A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079392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2BDE5-F0B3-4C97-8D65-3BE8DCED120B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798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2BDE5-F0B3-4C97-8D65-3BE8DCED120B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4303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2BDE5-F0B3-4C97-8D65-3BE8DCED120B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5496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2EB1-EA7A-EA49-B238-ABEDB83C48AB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562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1" dirty="0">
                <a:solidFill>
                  <a:srgbClr val="00B050"/>
                </a:solidFill>
              </a:rPr>
              <a:t>O Anexo II do Decreto n.º 3-A/2021 – Estabelece os estabelecimentos</a:t>
            </a:r>
            <a:r>
              <a:rPr lang="pt-PT" sz="1200" b="1" baseline="0" dirty="0">
                <a:solidFill>
                  <a:srgbClr val="00B050"/>
                </a:solidFill>
              </a:rPr>
              <a:t> que  podem abrir antes 10h00, onde constava a vossa situação:</a:t>
            </a:r>
          </a:p>
          <a:p>
            <a:r>
              <a:rPr lang="pt-PT" sz="1200" b="1" baseline="0" dirty="0">
                <a:solidFill>
                  <a:srgbClr val="00B050"/>
                </a:solidFill>
              </a:rPr>
              <a:t> </a:t>
            </a:r>
          </a:p>
          <a:p>
            <a:r>
              <a:rPr lang="pt-PT" sz="1200" b="1" i="0" kern="1200" baseline="0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Restauração e bebidas para efeitos de entrega ao domicílio, diretamente ou através de intermediário, bem como para disponibilização de refeições ou produtos embalados à porta do estabelecimento ou ao postigo (</a:t>
            </a: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take-away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)”</a:t>
            </a:r>
            <a:endParaRPr lang="pt-PT" sz="1200" b="1" baseline="0" dirty="0">
              <a:solidFill>
                <a:srgbClr val="00B050"/>
              </a:solidFill>
            </a:endParaRPr>
          </a:p>
          <a:p>
            <a:endParaRPr lang="pt-PT" sz="1200" b="1" baseline="0" dirty="0">
              <a:solidFill>
                <a:srgbClr val="00B050"/>
              </a:solidFill>
            </a:endParaRPr>
          </a:p>
          <a:p>
            <a:r>
              <a:rPr lang="pt-PT" sz="1200" b="1" baseline="0" dirty="0">
                <a:solidFill>
                  <a:srgbClr val="00B050"/>
                </a:solidFill>
              </a:rPr>
              <a:t>O presente DL vem estabelecer que os estabelecimentos de Restauração e Similares (com exceção dos Bares) podem abrir antes das 10h00 para exercer a vossa atividade dita normal, ou seja, com clientes dentro das vossas instalações, com as regras referidas pela PSP.</a:t>
            </a:r>
          </a:p>
          <a:p>
            <a:endParaRPr lang="pt-PT" sz="1200" b="1" baseline="0" dirty="0">
              <a:solidFill>
                <a:srgbClr val="00B050"/>
              </a:solidFill>
            </a:endParaRPr>
          </a:p>
          <a:p>
            <a:pPr algn="l"/>
            <a:endParaRPr lang="pt-PT" sz="1200" b="1" baseline="0" dirty="0">
              <a:solidFill>
                <a:srgbClr val="00B050"/>
              </a:solidFill>
            </a:endParaRPr>
          </a:p>
          <a:p>
            <a:pPr algn="l"/>
            <a:r>
              <a:rPr lang="pt-PT" sz="1200" b="1" dirty="0"/>
              <a:t>Erro na letra da Lei</a:t>
            </a:r>
            <a:r>
              <a:rPr lang="pt-PT" sz="1200" dirty="0"/>
              <a:t>, no artigo 23º n.º 2 c) - restauração e similares:</a:t>
            </a:r>
            <a:r>
              <a:rPr lang="pt-PT" sz="1200" baseline="0" dirty="0"/>
              <a:t> onde se lê n.º4 do artigo 16 </a:t>
            </a:r>
            <a:r>
              <a:rPr lang="pt-PT" sz="1200" dirty="0"/>
              <a:t>deve </a:t>
            </a:r>
            <a:r>
              <a:rPr lang="pt-PT" sz="1200" b="1" dirty="0">
                <a:solidFill>
                  <a:srgbClr val="0070C0"/>
                </a:solidFill>
              </a:rPr>
              <a:t>ler-se n.º 4 do artigo 17.º </a:t>
            </a:r>
            <a:r>
              <a:rPr lang="pt-PT" sz="1200" b="0" i="1" dirty="0">
                <a:solidFill>
                  <a:srgbClr val="0070C0"/>
                </a:solidFill>
              </a:rPr>
              <a:t>“</a:t>
            </a:r>
            <a:r>
              <a:rPr lang="pt-PT" sz="1200" b="0" i="1" dirty="0">
                <a:solidFill>
                  <a:srgbClr val="FF0000"/>
                </a:solidFill>
              </a:rPr>
              <a:t>4 — Os estabelecimentos de restauração e similares encerram às 22:30 h durante os dias de semana e às 13:00 h aos sábados, domingos e feriados.”</a:t>
            </a:r>
          </a:p>
          <a:p>
            <a:pPr algn="l"/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722EB1-EA7A-EA49-B238-ABEDB83C48AB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6271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Como sabem se podem abrir antes das 10h00?</a:t>
            </a:r>
          </a:p>
          <a:p>
            <a:endParaRPr lang="pt-PT" dirty="0"/>
          </a:p>
          <a:p>
            <a:r>
              <a:rPr lang="pt-PT" dirty="0"/>
              <a:t>Depende do vosso CAE. </a:t>
            </a:r>
          </a:p>
          <a:p>
            <a:endParaRPr lang="pt-PT" dirty="0"/>
          </a:p>
          <a:p>
            <a:r>
              <a:rPr lang="pt-PT" dirty="0"/>
              <a:t>Se tiverem licenciados</a:t>
            </a:r>
            <a:r>
              <a:rPr lang="pt-PT" baseline="0" dirty="0"/>
              <a:t> com um Código de Atividade Económica de Divisão 56 (CAE principal) podem </a:t>
            </a:r>
            <a:r>
              <a:rPr lang="pt-PT" b="1" baseline="0" dirty="0"/>
              <a:t>abrir </a:t>
            </a:r>
            <a:r>
              <a:rPr lang="pt-PT" baseline="0" dirty="0"/>
              <a:t>antes das 10 e exercer a vossa atividade de acordo com o respetivo licenciamento e autorização por parte do Município.</a:t>
            </a:r>
          </a:p>
          <a:p>
            <a:r>
              <a:rPr lang="pt-PT" baseline="0" dirty="0"/>
              <a:t>Por exemplo se tiverem licenciados pela Câmara para abrir às 7h00 podem abrir e exercer a vossa atividade normalmente e dentro dos condicionalismos impostos, no entanto, o encerramento tem regras diferentes.</a:t>
            </a:r>
          </a:p>
          <a:p>
            <a:endParaRPr lang="pt-PT" baseline="0" dirty="0"/>
          </a:p>
          <a:p>
            <a:r>
              <a:rPr lang="pt-PT" baseline="0" dirty="0"/>
              <a:t>O fecho/encerramento dos estabelecimentos é todo efetuado às 22h30 ou às 13h00 sem exceção (dependendo do dia da semana). Deve ser entendido o fecho às 22h30 o servir clientes em esplanada e no seu interior, no entanto podem continuar a laborar de acordo com o licenciamento que têm da Camara em regime de Take </a:t>
            </a:r>
            <a:r>
              <a:rPr lang="pt-PT" baseline="0" dirty="0" err="1"/>
              <a:t>Away</a:t>
            </a:r>
            <a:r>
              <a:rPr lang="pt-PT" baseline="0" dirty="0"/>
              <a:t>, venda ao postigo e entregas ao domicilio.</a:t>
            </a:r>
          </a:p>
          <a:p>
            <a:endParaRPr lang="pt-PT" baseline="0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722EB1-EA7A-EA49-B238-ABEDB83C48AB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0222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Resumindo:</a:t>
            </a:r>
          </a:p>
          <a:p>
            <a:endParaRPr lang="pt-PT" dirty="0"/>
          </a:p>
          <a:p>
            <a:r>
              <a:rPr lang="pt-PT" sz="1200" b="1" dirty="0">
                <a:solidFill>
                  <a:srgbClr val="FF0000"/>
                </a:solidFill>
              </a:rPr>
              <a:t>Estabelecimentos de restauração e similares encerram às 22:30 h </a:t>
            </a:r>
            <a:r>
              <a:rPr lang="pt-PT" sz="1200" dirty="0"/>
              <a:t>durante os dias de semana e </a:t>
            </a:r>
            <a:r>
              <a:rPr lang="pt-PT" sz="1200" b="1" dirty="0">
                <a:solidFill>
                  <a:srgbClr val="FF0000"/>
                </a:solidFill>
              </a:rPr>
              <a:t>às 13:00 h aos sábados, domingos e feriados</a:t>
            </a:r>
            <a:r>
              <a:rPr lang="pt-PT" sz="1200" dirty="0"/>
              <a:t>.</a:t>
            </a:r>
            <a:endParaRPr lang="pt-PT" dirty="0"/>
          </a:p>
          <a:p>
            <a:endParaRPr lang="pt-PT" dirty="0"/>
          </a:p>
          <a:p>
            <a:r>
              <a:rPr lang="pt-PT" dirty="0"/>
              <a:t>O</a:t>
            </a:r>
            <a:r>
              <a:rPr lang="pt-PT" baseline="0" dirty="0"/>
              <a:t> n. 5 do artigo 17, estabelece uma exceção aos horários, no que diz respeito aos </a:t>
            </a:r>
            <a:r>
              <a:rPr lang="pt-PT" sz="1200" dirty="0"/>
              <a:t>estabelecimentos de restauração e similares </a:t>
            </a:r>
            <a:r>
              <a:rPr lang="pt-PT" sz="1200" b="1" dirty="0">
                <a:solidFill>
                  <a:srgbClr val="FF0000"/>
                </a:solidFill>
              </a:rPr>
              <a:t>integrados</a:t>
            </a:r>
            <a:r>
              <a:rPr lang="pt-PT" sz="1200" dirty="0"/>
              <a:t> em </a:t>
            </a:r>
            <a:r>
              <a:rPr lang="pt-PT" sz="1200" b="1" dirty="0">
                <a:solidFill>
                  <a:srgbClr val="0070C0"/>
                </a:solidFill>
              </a:rPr>
              <a:t>estabelecimentos turísticos </a:t>
            </a:r>
            <a:r>
              <a:rPr lang="pt-PT" sz="1200" dirty="0"/>
              <a:t>ou em </a:t>
            </a:r>
            <a:r>
              <a:rPr lang="pt-PT" sz="1200" b="1" dirty="0">
                <a:solidFill>
                  <a:srgbClr val="0070C0"/>
                </a:solidFill>
              </a:rPr>
              <a:t>estabelecimentos de alojamento local.</a:t>
            </a:r>
            <a:endParaRPr lang="pt-PT" sz="1200" b="1" baseline="0" dirty="0">
              <a:solidFill>
                <a:srgbClr val="0070C0"/>
              </a:solidFill>
            </a:endParaRPr>
          </a:p>
          <a:p>
            <a:r>
              <a:rPr lang="pt-PT" sz="1200" b="0" baseline="0" dirty="0">
                <a:solidFill>
                  <a:srgbClr val="0070C0"/>
                </a:solidFill>
              </a:rPr>
              <a:t>Estes estabelecimentos regem-se pela regra geral, no entanto, podem servir refeições </a:t>
            </a:r>
            <a:r>
              <a:rPr lang="pt-PT" sz="1200" dirty="0"/>
              <a:t>para entrega nos quartos dos hóspedes (</a:t>
            </a:r>
            <a:r>
              <a:rPr lang="pt-PT" sz="1200" i="1" dirty="0" err="1"/>
              <a:t>room</a:t>
            </a:r>
            <a:r>
              <a:rPr lang="pt-PT" sz="1200" i="1" dirty="0"/>
              <a:t> </a:t>
            </a:r>
            <a:r>
              <a:rPr lang="pt-PT" sz="1200" i="1" dirty="0" err="1"/>
              <a:t>service</a:t>
            </a:r>
            <a:r>
              <a:rPr lang="pt-PT" sz="1200" dirty="0"/>
              <a:t>) ou então funcionar nas modalidades de </a:t>
            </a:r>
            <a:r>
              <a:rPr lang="pt-PT" sz="1200" dirty="0" err="1"/>
              <a:t>t</a:t>
            </a:r>
            <a:r>
              <a:rPr lang="pt-PT" sz="1200" i="1" dirty="0" err="1"/>
              <a:t>ake-away</a:t>
            </a:r>
            <a:r>
              <a:rPr lang="pt-PT" sz="1200" dirty="0"/>
              <a:t> ou ao postigo.</a:t>
            </a:r>
            <a:endParaRPr lang="pt-PT" b="0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722EB1-EA7A-EA49-B238-ABEDB83C48AB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5594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722EB1-EA7A-EA49-B238-ABEDB83C48AB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5868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Como</a:t>
            </a:r>
            <a:r>
              <a:rPr lang="pt-PT" baseline="0" dirty="0"/>
              <a:t> funcionam as CO?</a:t>
            </a:r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722EB1-EA7A-EA49-B238-ABEDB83C48AB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1942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722EB1-EA7A-EA49-B238-ABEDB83C48AB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2932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Para Pessoas</a:t>
            </a:r>
            <a:r>
              <a:rPr lang="pt-PT" baseline="0" dirty="0"/>
              <a:t> Coletivas a coima é 1000 euros nas pessoas singulares é 100, no entanto, temos que observar o seguinte:</a:t>
            </a:r>
          </a:p>
          <a:p>
            <a:endParaRPr lang="pt-PT" baseline="0" dirty="0"/>
          </a:p>
          <a:p>
            <a:r>
              <a:rPr lang="pt-PT" dirty="0"/>
              <a:t>Se houver negligência passa a metade (50%) no entanto e me virtude de nos encontrarmos no Estado de emergência a coima duplica,</a:t>
            </a:r>
            <a:r>
              <a:rPr lang="pt-PT" baseline="0" dirty="0"/>
              <a:t> resumidamente uma coima de 1000 euros passa a 2000 euros por nos encontrarmos no Estado de emergência, no entanto se for cometida por negligência passa a 1000 euros.</a:t>
            </a:r>
          </a:p>
          <a:p>
            <a:endParaRPr lang="pt-PT" baseline="0" dirty="0"/>
          </a:p>
          <a:p>
            <a:r>
              <a:rPr lang="pt-PT" baseline="0" dirty="0"/>
              <a:t>Ter em atenção que a negligência carece de avaliação por parte dos OPC que efetuaram o processo e os tramites das CO, sendo que cada caso é um caso, e atrevo-me a dizer que depois desta formação no concelho de Leiria não haverá muitas situações para que se recorra a negligência.</a:t>
            </a:r>
            <a:endParaRPr lang="pt-PT" dirty="0"/>
          </a:p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722EB1-EA7A-EA49-B238-ABEDB83C48AB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704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2EB1-EA7A-EA49-B238-ABEDB83C48AB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1330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722EB1-EA7A-EA49-B238-ABEDB83C48AB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8857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722EB1-EA7A-EA49-B238-ABEDB83C48AB}" type="slidenum">
              <a:rPr lang="pt-PT" smtClean="0"/>
              <a:t>43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2738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2EB1-EA7A-EA49-B238-ABEDB83C48AB}" type="slidenum">
              <a:rPr lang="pt-PT" smtClean="0"/>
              <a:t>50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9437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2BDE5-F0B3-4C97-8D65-3BE8DCED120B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7370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2BDE5-F0B3-4C97-8D65-3BE8DCED120B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9791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2BDE5-F0B3-4C97-8D65-3BE8DCED120B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311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2BDE5-F0B3-4C97-8D65-3BE8DCED120B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6154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2BDE5-F0B3-4C97-8D65-3BE8DCED120B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944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2BDE5-F0B3-4C97-8D65-3BE8DCED120B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1931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2BDE5-F0B3-4C97-8D65-3BE8DCED120B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799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8A92E-74AE-5240-B332-B09B6A60C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632DB8-22A3-2C43-9BCC-419036157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AA46C5F-60D2-B14B-B912-38CA0A02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963-9D81-BB42-94DB-15AE586D8404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307CF1B-6EE4-BE48-AA25-09F8DD5E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E3E48CB-43BB-254B-B8F7-4D2760E9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7AA4-1F94-4C47-91D5-5AC36EEEC0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069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8ED56-2054-494B-9D23-618221C6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37DB72D-E47F-DF4E-8FFA-CA04D6C1F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60E9634-576C-0A4A-B4F1-7E269E25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963-9D81-BB42-94DB-15AE586D8404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1846BDD-2F91-A148-BE6E-02BA80115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EA6D3C9-A840-AA41-80C1-93F8E2AA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7AA4-1F94-4C47-91D5-5AC36EEEC0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628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E62992-75A5-5041-B799-A0940A152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6AA0A8F-6EE2-104E-811B-46211D967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519D285-A449-1042-AD18-33535E1A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963-9D81-BB42-94DB-15AE586D8404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5B257AE-BFE9-E04C-8D8B-C33FBBBA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1E5EC26-D7F1-C747-9127-F7EC9248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7AA4-1F94-4C47-91D5-5AC36EEEC0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49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B6DDF-E0C1-CC47-B0FA-E149D505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69F2E75-84B9-9046-81A1-BEB085A43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3C507E5-17FA-9543-A4B9-A038D2B1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963-9D81-BB42-94DB-15AE586D8404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BD5F93D-E748-DE43-974A-600FA02E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B455F2E-8FC1-3843-8B16-078CD6BF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7AA4-1F94-4C47-91D5-5AC36EEEC0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408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63309-AE5D-1040-8B6F-E46442AF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50B0FA3-8168-CF49-953C-C49A33C3A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043AB2E-8B20-FE40-81DE-47A95C3D9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963-9D81-BB42-94DB-15AE586D8404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AD2389-D193-EA4D-BC08-9FCF0008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CA60616-2537-2447-BB28-CDB171E9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7AA4-1F94-4C47-91D5-5AC36EEEC0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84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E7888-B628-6140-B4B8-304F16F9D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74CB3C7-0225-7349-8EB7-932FABE8E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4D1137B-434C-7A44-93BD-F06F63425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3DD39B8-465D-8F44-9C5C-C96A70414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963-9D81-BB42-94DB-15AE586D8404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985554D-0BCE-F449-9EF5-CDD0D712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08EC217-8E55-D643-95B9-C5603CA04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7AA4-1F94-4C47-91D5-5AC36EEEC0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095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D60E7-95D0-974C-86D0-58BCD0D8A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E462962-5485-8F4D-B616-0F77B1C6D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100E440-8F88-7544-889F-6D120AC4B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CCD90FE-D34C-3247-BF65-4FA7D403D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BE82E74A-EEB1-ED4D-BCEC-9BF474DD4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06BC66A-A096-8D44-956D-4B65C048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963-9D81-BB42-94DB-15AE586D8404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BC08264-F73F-6B4E-BB95-2E5BAA92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5A7C8319-5112-2F43-AC4F-5FC3CA0B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7AA4-1F94-4C47-91D5-5AC36EEEC0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033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A6D0F-084F-D84A-9B4B-440E207C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B5CD38C-325A-6545-9C0F-5C4A4B8A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963-9D81-BB42-94DB-15AE586D8404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A2DEC96-1206-0D41-8FA2-6893D703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AEF1169-0D64-DC41-988C-A5272249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7AA4-1F94-4C47-91D5-5AC36EEEC0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08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B3B16F6-F766-394C-A9E8-8744B0F87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963-9D81-BB42-94DB-15AE586D8404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2C4559F8-452A-0446-BEF3-15E70FC1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4CE9446-6934-D843-9A74-E7767A93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7AA4-1F94-4C47-91D5-5AC36EEEC0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305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32EA7-99AF-CF4D-A2E6-FA7374D4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B19059C-756D-DB41-906A-81B7F1BCF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1A71CB8-6104-2942-A49A-3B49A5FA3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2BD790E-24C0-9E4E-B23F-4D0BDC0A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963-9D81-BB42-94DB-15AE586D8404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A0DF60F-7A27-5647-8D4A-F4442ABA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7C265DA-2AC1-DE44-BC41-04412A65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7AA4-1F94-4C47-91D5-5AC36EEEC0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748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15A93-3010-DE43-91FC-CDE48AB7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C404E1F0-ED85-B949-B179-42378872B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F20AD67-E344-D24F-8F65-D5CCB7C09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FAE96FA-CC0F-BA4B-967F-828FA66E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963-9D81-BB42-94DB-15AE586D8404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6EAA939-8EB9-8646-8CC8-561241F2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6475147-7C83-C642-A3F7-F7651589F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7AA4-1F94-4C47-91D5-5AC36EEEC0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261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288A5360-2EBC-5D44-B6D5-8C64093E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79EC8B5-5095-3D4C-B7C8-F2A5C7408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04A856B-49EF-E449-8D74-123930EB9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FA963-9D81-BB42-94DB-15AE586D8404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8ECF978-329A-B549-94F4-412FE3E7C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4DB8960-7127-6D40-8446-35ECEAF6A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07AA4-1F94-4C47-91D5-5AC36EEEC0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549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8.png"/><Relationship Id="rId9" Type="http://schemas.microsoft.com/office/2007/relationships/diagramDrawing" Target="../diagrams/drawing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t.lra.dlra.pmrdn@gnr.pt" TargetMode="External"/><Relationship Id="rId5" Type="http://schemas.openxmlformats.org/officeDocument/2006/relationships/hyperlink" Target="mailto:ct.lra.dlra.plra@gnr.pt" TargetMode="External"/><Relationship Id="rId4" Type="http://schemas.openxmlformats.org/officeDocument/2006/relationships/hyperlink" Target="mailto:covid19@gnr.pt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mailto:cpleiria@psp.pt" TargetMode="External"/><Relationship Id="rId4" Type="http://schemas.openxmlformats.org/officeDocument/2006/relationships/image" Target="../media/image2.jp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96C2A62-0DED-7547-8FFF-6A7A93F76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7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BACB07C8-0C2C-4EB2-B1AF-8096B9174E5D}"/>
              </a:ext>
            </a:extLst>
          </p:cNvPr>
          <p:cNvSpPr/>
          <p:nvPr/>
        </p:nvSpPr>
        <p:spPr>
          <a:xfrm>
            <a:off x="1517852" y="4614155"/>
            <a:ext cx="4152838" cy="128318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 Transmissibilidade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2383FE13-E3BC-4DF3-BF7E-187A8B3FF939}"/>
              </a:ext>
            </a:extLst>
          </p:cNvPr>
          <p:cNvSpPr/>
          <p:nvPr/>
        </p:nvSpPr>
        <p:spPr>
          <a:xfrm>
            <a:off x="6521312" y="4614155"/>
            <a:ext cx="4152838" cy="128318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 Taxa de Reinfeções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7067426-AD3B-4A4E-BDCF-503B0E1D971F}"/>
              </a:ext>
            </a:extLst>
          </p:cNvPr>
          <p:cNvSpPr txBox="1"/>
          <p:nvPr/>
        </p:nvSpPr>
        <p:spPr>
          <a:xfrm>
            <a:off x="4145573" y="6371246"/>
            <a:ext cx="804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dirty="0">
                <a:solidFill>
                  <a:srgbClr val="505050"/>
                </a:solidFill>
                <a:latin typeface="NexusSerif"/>
              </a:rPr>
              <a:t>Instituto Nacional de Saúde Dr. Ricardo Jorge (INSA) – Março 2021.</a:t>
            </a:r>
          </a:p>
          <a:p>
            <a:pPr algn="r"/>
            <a:r>
              <a:rPr lang="pt-PT" sz="1200" i="1" dirty="0" err="1">
                <a:solidFill>
                  <a:srgbClr val="505050"/>
                </a:solidFill>
                <a:latin typeface="NexusSerif"/>
              </a:rPr>
              <a:t>McIntosh</a:t>
            </a:r>
            <a:r>
              <a:rPr lang="pt-PT" sz="1200" i="1" dirty="0">
                <a:solidFill>
                  <a:srgbClr val="505050"/>
                </a:solidFill>
                <a:latin typeface="NexusSerif"/>
              </a:rPr>
              <a:t>, K. </a:t>
            </a:r>
            <a:r>
              <a:rPr lang="pt-PT" sz="1200" i="1" dirty="0" err="1">
                <a:solidFill>
                  <a:srgbClr val="505050"/>
                </a:solidFill>
                <a:latin typeface="NexusSerif"/>
              </a:rPr>
              <a:t>et</a:t>
            </a:r>
            <a:r>
              <a:rPr lang="pt-PT" sz="1200" i="1" dirty="0">
                <a:solidFill>
                  <a:srgbClr val="505050"/>
                </a:solidFill>
                <a:latin typeface="NexusSerif"/>
              </a:rPr>
              <a:t> al.</a:t>
            </a:r>
            <a:r>
              <a:rPr lang="en-US" sz="1200" i="1" dirty="0">
                <a:solidFill>
                  <a:srgbClr val="505050"/>
                </a:solidFill>
                <a:latin typeface="NexusSerif"/>
              </a:rPr>
              <a:t> </a:t>
            </a:r>
            <a:r>
              <a:rPr lang="en-US" sz="1200" dirty="0">
                <a:solidFill>
                  <a:srgbClr val="505050"/>
                </a:solidFill>
                <a:latin typeface="NexusSerif"/>
              </a:rPr>
              <a:t>COVID-19: Epidemiology, virology, and prevention</a:t>
            </a:r>
            <a:r>
              <a:rPr lang="pt-PT" sz="1200" dirty="0">
                <a:solidFill>
                  <a:srgbClr val="505050"/>
                </a:solidFill>
                <a:latin typeface="NexusSerif"/>
              </a:rPr>
              <a:t>.</a:t>
            </a:r>
            <a:r>
              <a:rPr lang="en-US" sz="1200" i="1" dirty="0">
                <a:solidFill>
                  <a:srgbClr val="505050"/>
                </a:solidFill>
                <a:latin typeface="NexusSerif"/>
              </a:rPr>
              <a:t> </a:t>
            </a:r>
            <a:r>
              <a:rPr lang="pt-PT" sz="1200" i="1" dirty="0" err="1">
                <a:solidFill>
                  <a:srgbClr val="505050"/>
                </a:solidFill>
                <a:latin typeface="NexusSerif"/>
              </a:rPr>
              <a:t>UpToDate</a:t>
            </a:r>
            <a:r>
              <a:rPr lang="pt-PT" sz="1200" i="1" dirty="0">
                <a:solidFill>
                  <a:srgbClr val="505050"/>
                </a:solidFill>
                <a:latin typeface="NexusSerif"/>
              </a:rPr>
              <a:t>. 2021.</a:t>
            </a:r>
          </a:p>
        </p:txBody>
      </p:sp>
      <p:grpSp>
        <p:nvGrpSpPr>
          <p:cNvPr id="16" name="Agrupar 18">
            <a:extLst>
              <a:ext uri="{FF2B5EF4-FFF2-40B4-BE49-F238E27FC236}">
                <a16:creationId xmlns:a16="http://schemas.microsoft.com/office/drawing/2014/main" id="{40BBD0FE-A452-4751-882C-9F8BA17D325E}"/>
              </a:ext>
            </a:extLst>
          </p:cNvPr>
          <p:cNvGrpSpPr/>
          <p:nvPr/>
        </p:nvGrpSpPr>
        <p:grpSpPr>
          <a:xfrm>
            <a:off x="893216" y="1484535"/>
            <a:ext cx="10405567" cy="2384776"/>
            <a:chOff x="828403" y="57068"/>
            <a:chExt cx="10405567" cy="2384776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507A281-1B3B-44C7-B0C3-22521F8CF323}"/>
                </a:ext>
              </a:extLst>
            </p:cNvPr>
            <p:cNvSpPr txBox="1"/>
            <p:nvPr/>
          </p:nvSpPr>
          <p:spPr>
            <a:xfrm>
              <a:off x="1729877" y="57068"/>
              <a:ext cx="1000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83%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67F8B3E-B2AA-49B1-B6F4-8803F329671A}"/>
                </a:ext>
              </a:extLst>
            </p:cNvPr>
            <p:cNvSpPr txBox="1"/>
            <p:nvPr/>
          </p:nvSpPr>
          <p:spPr>
            <a:xfrm>
              <a:off x="5695789" y="57069"/>
              <a:ext cx="1148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2,5%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94607846-879E-4034-9CF9-DF1DCF797534}"/>
                </a:ext>
              </a:extLst>
            </p:cNvPr>
            <p:cNvSpPr txBox="1"/>
            <p:nvPr/>
          </p:nvSpPr>
          <p:spPr>
            <a:xfrm>
              <a:off x="9360942" y="57069"/>
              <a:ext cx="1148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0,4%</a:t>
              </a:r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9B259E50-5CFB-4453-A2A3-697CD211F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03" y="641844"/>
              <a:ext cx="2701055" cy="180000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F14D9C0F-7A8A-464B-A17A-2D18C1A7E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6674" y="641844"/>
              <a:ext cx="2698651" cy="1800000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2941AB45-8CAA-49BF-9D3F-086FD64A3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62541" y="641844"/>
              <a:ext cx="2571429" cy="1800000"/>
            </a:xfrm>
            <a:prstGeom prst="rect">
              <a:avLst/>
            </a:prstGeom>
          </p:spPr>
        </p:pic>
      </p:grpSp>
      <p:pic>
        <p:nvPicPr>
          <p:cNvPr id="26" name="Marcador de Posição de Conteúdo 4">
            <a:extLst>
              <a:ext uri="{FF2B5EF4-FFF2-40B4-BE49-F238E27FC236}">
                <a16:creationId xmlns:a16="http://schemas.microsoft.com/office/drawing/2014/main" id="{985DCB5E-93D1-0344-927F-C208E35D2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2207965" cy="121443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E58A2BD-218E-447B-AAEC-91244CB5C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60" y="216117"/>
            <a:ext cx="1299563" cy="8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0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87067426-AD3B-4A4E-BDCF-503B0E1D971F}"/>
              </a:ext>
            </a:extLst>
          </p:cNvPr>
          <p:cNvSpPr txBox="1"/>
          <p:nvPr/>
        </p:nvSpPr>
        <p:spPr>
          <a:xfrm>
            <a:off x="4145573" y="6371246"/>
            <a:ext cx="804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dirty="0">
                <a:solidFill>
                  <a:srgbClr val="505050"/>
                </a:solidFill>
                <a:latin typeface="NexusSerif"/>
              </a:rPr>
              <a:t>Instituto Nacional de Saúde Dr. Ricardo Jorge (INSA) – Março 2021.</a:t>
            </a:r>
          </a:p>
          <a:p>
            <a:pPr algn="r"/>
            <a:r>
              <a:rPr lang="pt-PT" sz="1200" i="1" dirty="0" err="1">
                <a:solidFill>
                  <a:srgbClr val="505050"/>
                </a:solidFill>
                <a:latin typeface="NexusSerif"/>
              </a:rPr>
              <a:t>Edwards</a:t>
            </a:r>
            <a:r>
              <a:rPr lang="pt-PT" sz="1200" i="1" dirty="0">
                <a:solidFill>
                  <a:srgbClr val="505050"/>
                </a:solidFill>
                <a:latin typeface="NexusSerif"/>
              </a:rPr>
              <a:t>, K. </a:t>
            </a:r>
            <a:r>
              <a:rPr lang="pt-PT" sz="1200" i="1" dirty="0" err="1">
                <a:solidFill>
                  <a:srgbClr val="505050"/>
                </a:solidFill>
                <a:latin typeface="NexusSerif"/>
              </a:rPr>
              <a:t>et</a:t>
            </a:r>
            <a:r>
              <a:rPr lang="pt-PT" sz="1200" i="1" dirty="0">
                <a:solidFill>
                  <a:srgbClr val="505050"/>
                </a:solidFill>
                <a:latin typeface="NexusSerif"/>
              </a:rPr>
              <a:t> al. </a:t>
            </a:r>
            <a:r>
              <a:rPr lang="en-US" sz="1200" dirty="0">
                <a:solidFill>
                  <a:srgbClr val="505050"/>
                </a:solidFill>
                <a:latin typeface="NexusSerif"/>
              </a:rPr>
              <a:t>COVID-19: Vaccines to prevent SARS-CoV-2 infection</a:t>
            </a:r>
            <a:r>
              <a:rPr lang="en-US" sz="1200" i="1" dirty="0">
                <a:solidFill>
                  <a:srgbClr val="505050"/>
                </a:solidFill>
                <a:latin typeface="NexusSerif"/>
              </a:rPr>
              <a:t>. </a:t>
            </a:r>
            <a:r>
              <a:rPr lang="pt-PT" sz="1200" i="1" dirty="0" err="1">
                <a:solidFill>
                  <a:srgbClr val="505050"/>
                </a:solidFill>
                <a:latin typeface="NexusSerif"/>
              </a:rPr>
              <a:t>UpToDate</a:t>
            </a:r>
            <a:r>
              <a:rPr lang="pt-PT" sz="1200" i="1" dirty="0">
                <a:solidFill>
                  <a:srgbClr val="505050"/>
                </a:solidFill>
                <a:latin typeface="NexusSerif"/>
              </a:rPr>
              <a:t>. 2021.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2383FE13-E3BC-4DF3-BF7E-187A8B3FF939}"/>
              </a:ext>
            </a:extLst>
          </p:cNvPr>
          <p:cNvSpPr/>
          <p:nvPr/>
        </p:nvSpPr>
        <p:spPr>
          <a:xfrm>
            <a:off x="6521312" y="4614154"/>
            <a:ext cx="4152838" cy="128318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 Eficácia Vacinas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03660" y="4592624"/>
            <a:ext cx="2382183" cy="130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Pfizer</a:t>
            </a:r>
            <a:r>
              <a:rPr lang="pt-PT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t-PT" sz="2800" dirty="0">
                <a:latin typeface="Segoe UI" panose="020B0502040204020203" pitchFamily="34" charset="0"/>
                <a:cs typeface="Segoe UI" panose="020B0502040204020203" pitchFamily="34" charset="0"/>
              </a:rPr>
              <a:t>95% » </a:t>
            </a:r>
            <a:r>
              <a:rPr lang="pt-PT" sz="28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86%</a:t>
            </a:r>
          </a:p>
        </p:txBody>
      </p:sp>
      <p:pic>
        <p:nvPicPr>
          <p:cNvPr id="15" name="Marcador de Posição de Conteúdo 4">
            <a:extLst>
              <a:ext uri="{FF2B5EF4-FFF2-40B4-BE49-F238E27FC236}">
                <a16:creationId xmlns:a16="http://schemas.microsoft.com/office/drawing/2014/main" id="{985DCB5E-93D1-0344-927F-C208E35D2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07965" cy="1214438"/>
          </a:xfrm>
          <a:prstGeom prst="rect">
            <a:avLst/>
          </a:prstGeom>
        </p:spPr>
      </p:pic>
      <p:grpSp>
        <p:nvGrpSpPr>
          <p:cNvPr id="16" name="Agrupar 18">
            <a:extLst>
              <a:ext uri="{FF2B5EF4-FFF2-40B4-BE49-F238E27FC236}">
                <a16:creationId xmlns:a16="http://schemas.microsoft.com/office/drawing/2014/main" id="{40BBD0FE-A452-4751-882C-9F8BA17D325E}"/>
              </a:ext>
            </a:extLst>
          </p:cNvPr>
          <p:cNvGrpSpPr/>
          <p:nvPr/>
        </p:nvGrpSpPr>
        <p:grpSpPr>
          <a:xfrm>
            <a:off x="893216" y="1484535"/>
            <a:ext cx="10405567" cy="2384776"/>
            <a:chOff x="828403" y="57068"/>
            <a:chExt cx="10405567" cy="2384776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507A281-1B3B-44C7-B0C3-22521F8CF323}"/>
                </a:ext>
              </a:extLst>
            </p:cNvPr>
            <p:cNvSpPr txBox="1"/>
            <p:nvPr/>
          </p:nvSpPr>
          <p:spPr>
            <a:xfrm>
              <a:off x="1729877" y="57068"/>
              <a:ext cx="1000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83%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67F8B3E-B2AA-49B1-B6F4-8803F329671A}"/>
                </a:ext>
              </a:extLst>
            </p:cNvPr>
            <p:cNvSpPr txBox="1"/>
            <p:nvPr/>
          </p:nvSpPr>
          <p:spPr>
            <a:xfrm>
              <a:off x="5695789" y="57069"/>
              <a:ext cx="1148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2,5%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94607846-879E-4034-9CF9-DF1DCF797534}"/>
                </a:ext>
              </a:extLst>
            </p:cNvPr>
            <p:cNvSpPr txBox="1"/>
            <p:nvPr/>
          </p:nvSpPr>
          <p:spPr>
            <a:xfrm>
              <a:off x="9360942" y="57069"/>
              <a:ext cx="1148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0,4%</a:t>
              </a:r>
            </a:p>
          </p:txBody>
        </p: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9B259E50-5CFB-4453-A2A3-697CD211F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03" y="641844"/>
              <a:ext cx="2701055" cy="180000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F14D9C0F-7A8A-464B-A17A-2D18C1A7E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6674" y="641844"/>
              <a:ext cx="2698651" cy="1800000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2941AB45-8CAA-49BF-9D3F-086FD64A3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62541" y="641844"/>
              <a:ext cx="2571429" cy="1800000"/>
            </a:xfrm>
            <a:prstGeom prst="rect">
              <a:avLst/>
            </a:prstGeom>
          </p:spPr>
        </p:pic>
      </p:grpSp>
      <p:sp>
        <p:nvSpPr>
          <p:cNvPr id="2" name="Retângulo 1"/>
          <p:cNvSpPr/>
          <p:nvPr/>
        </p:nvSpPr>
        <p:spPr>
          <a:xfrm>
            <a:off x="4561986" y="1438054"/>
            <a:ext cx="7213600" cy="2566787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CC2A102-46AF-4D0D-B539-EBC3681A7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60" y="216117"/>
            <a:ext cx="1299563" cy="8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2FF566D-80E1-4A0F-8619-46296A3F3A5D}"/>
              </a:ext>
            </a:extLst>
          </p:cNvPr>
          <p:cNvSpPr txBox="1"/>
          <p:nvPr/>
        </p:nvSpPr>
        <p:spPr>
          <a:xfrm>
            <a:off x="4145573" y="6595948"/>
            <a:ext cx="8046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dirty="0">
                <a:solidFill>
                  <a:srgbClr val="505050"/>
                </a:solidFill>
                <a:latin typeface="NexusSerif"/>
              </a:rPr>
              <a:t>Dados epidemiológicos do ACES Pinhal Litoral (01/01/2021 » 19/04/2021)</a:t>
            </a:r>
            <a:endParaRPr lang="pt-PT" sz="12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653143" y="1177281"/>
          <a:ext cx="1132114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985DCB5E-93D1-0344-927F-C208E35D2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207965" cy="121443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D1C1DC3-AF5F-437B-A4A3-A041081CC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60" y="216117"/>
            <a:ext cx="1299563" cy="8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70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2FF566D-80E1-4A0F-8619-46296A3F3A5D}"/>
              </a:ext>
            </a:extLst>
          </p:cNvPr>
          <p:cNvSpPr txBox="1"/>
          <p:nvPr/>
        </p:nvSpPr>
        <p:spPr>
          <a:xfrm>
            <a:off x="2656115" y="6595949"/>
            <a:ext cx="9535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dirty="0">
                <a:solidFill>
                  <a:srgbClr val="505050"/>
                </a:solidFill>
                <a:latin typeface="NexusSerif"/>
              </a:rPr>
              <a:t>Norma 023/2020. COVID-19 Procedimentos em estabelecimentos de restauração e bebidas</a:t>
            </a:r>
            <a:r>
              <a:rPr lang="en-US" sz="1200" dirty="0">
                <a:solidFill>
                  <a:srgbClr val="505050"/>
                </a:solidFill>
                <a:latin typeface="NexusSerif"/>
              </a:rPr>
              <a:t>. </a:t>
            </a:r>
            <a:r>
              <a:rPr lang="en-US" sz="1200" i="1" dirty="0">
                <a:solidFill>
                  <a:srgbClr val="505050"/>
                </a:solidFill>
                <a:latin typeface="NexusSerif"/>
              </a:rPr>
              <a:t>Direção Geral </a:t>
            </a:r>
            <a:r>
              <a:rPr lang="en-US" sz="1200" i="1" dirty="0" err="1">
                <a:solidFill>
                  <a:srgbClr val="505050"/>
                </a:solidFill>
                <a:latin typeface="NexusSerif"/>
              </a:rPr>
              <a:t>Saúde</a:t>
            </a:r>
            <a:r>
              <a:rPr lang="en-US" sz="1200" i="1" dirty="0">
                <a:solidFill>
                  <a:srgbClr val="505050"/>
                </a:solidFill>
                <a:latin typeface="NexusSerif"/>
              </a:rPr>
              <a:t> (DGS)</a:t>
            </a:r>
            <a:r>
              <a:rPr lang="en-US" sz="1200" b="0" i="0" dirty="0">
                <a:solidFill>
                  <a:srgbClr val="505050"/>
                </a:solidFill>
                <a:effectLst/>
                <a:latin typeface="NexusSerif"/>
              </a:rPr>
              <a:t>. 2020.</a:t>
            </a:r>
            <a:endParaRPr lang="pt-PT" sz="1200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-703942" y="1219801"/>
          <a:ext cx="72934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5384801" y="1219801"/>
          <a:ext cx="72934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Marcador de Posição de Conteúdo 4">
            <a:extLst>
              <a:ext uri="{FF2B5EF4-FFF2-40B4-BE49-F238E27FC236}">
                <a16:creationId xmlns:a16="http://schemas.microsoft.com/office/drawing/2014/main" id="{985DCB5E-93D1-0344-927F-C208E35D2E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0"/>
            <a:ext cx="12207965" cy="121443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D13F3A5-ED02-4AD3-BF29-3D0D66007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60" y="216117"/>
            <a:ext cx="1299563" cy="8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48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400" y="1390599"/>
            <a:ext cx="10669205" cy="377915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2FF566D-80E1-4A0F-8619-46296A3F3A5D}"/>
              </a:ext>
            </a:extLst>
          </p:cNvPr>
          <p:cNvSpPr txBox="1"/>
          <p:nvPr/>
        </p:nvSpPr>
        <p:spPr>
          <a:xfrm>
            <a:off x="2656115" y="6595949"/>
            <a:ext cx="9535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dirty="0">
                <a:solidFill>
                  <a:srgbClr val="505050"/>
                </a:solidFill>
                <a:latin typeface="NexusSerif"/>
              </a:rPr>
              <a:t>Norma 023/2020. COVID-19 Procedimentos em estabelecimentos de restauração e bebidas</a:t>
            </a:r>
            <a:r>
              <a:rPr lang="en-US" sz="1200" dirty="0">
                <a:solidFill>
                  <a:srgbClr val="505050"/>
                </a:solidFill>
                <a:latin typeface="NexusSerif"/>
              </a:rPr>
              <a:t>. </a:t>
            </a:r>
            <a:r>
              <a:rPr lang="en-US" sz="1200" i="1" dirty="0">
                <a:solidFill>
                  <a:srgbClr val="505050"/>
                </a:solidFill>
                <a:latin typeface="NexusSerif"/>
              </a:rPr>
              <a:t>Direção Geral </a:t>
            </a:r>
            <a:r>
              <a:rPr lang="en-US" sz="1200" i="1" dirty="0" err="1">
                <a:solidFill>
                  <a:srgbClr val="505050"/>
                </a:solidFill>
                <a:latin typeface="NexusSerif"/>
              </a:rPr>
              <a:t>Saúde</a:t>
            </a:r>
            <a:r>
              <a:rPr lang="en-US" sz="1200" i="1" dirty="0">
                <a:solidFill>
                  <a:srgbClr val="505050"/>
                </a:solidFill>
                <a:latin typeface="NexusSerif"/>
              </a:rPr>
              <a:t> (DGS)</a:t>
            </a:r>
            <a:r>
              <a:rPr lang="en-US" sz="1200" b="0" i="0" dirty="0">
                <a:solidFill>
                  <a:srgbClr val="505050"/>
                </a:solidFill>
                <a:effectLst/>
                <a:latin typeface="NexusSerif"/>
              </a:rPr>
              <a:t>. 2020.</a:t>
            </a:r>
            <a:endParaRPr lang="pt-PT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25053" y="5215537"/>
            <a:ext cx="21897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dirty="0">
                <a:solidFill>
                  <a:srgbClr val="C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✖</a:t>
            </a:r>
            <a:endParaRPr lang="pt-PT" sz="6600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960895" y="5215537"/>
            <a:ext cx="21897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endParaRPr lang="pt-PT" sz="6600" dirty="0">
              <a:solidFill>
                <a:srgbClr val="00B050"/>
              </a:solidFill>
            </a:endParaRPr>
          </a:p>
        </p:txBody>
      </p:sp>
      <p:pic>
        <p:nvPicPr>
          <p:cNvPr id="8" name="Marcador de Posição de Conteúdo 4">
            <a:extLst>
              <a:ext uri="{FF2B5EF4-FFF2-40B4-BE49-F238E27FC236}">
                <a16:creationId xmlns:a16="http://schemas.microsoft.com/office/drawing/2014/main" id="{985DCB5E-93D1-0344-927F-C208E35D2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2207965" cy="121443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D236EB8-FCAB-48B2-9C3A-6B1DD4D5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60" y="216117"/>
            <a:ext cx="1299563" cy="8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99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4">
            <a:extLst>
              <a:ext uri="{FF2B5EF4-FFF2-40B4-BE49-F238E27FC236}">
                <a16:creationId xmlns:a16="http://schemas.microsoft.com/office/drawing/2014/main" id="{66FCD346-7116-4536-B79C-6F5954748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07965" cy="121443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952AD41-6D64-402F-9083-C8B1C236F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60" y="216117"/>
            <a:ext cx="1299563" cy="8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áfico 4" descr="Pensamento destaque">
            <a:extLst>
              <a:ext uri="{FF2B5EF4-FFF2-40B4-BE49-F238E27FC236}">
                <a16:creationId xmlns:a16="http://schemas.microsoft.com/office/drawing/2014/main" id="{41EAE9B7-E5F2-44AE-A8A7-97F8A32E9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564" y="1443038"/>
            <a:ext cx="914400" cy="914400"/>
          </a:xfrm>
          <a:prstGeom prst="rect">
            <a:avLst/>
          </a:prstGeom>
        </p:spPr>
      </p:pic>
      <p:pic>
        <p:nvPicPr>
          <p:cNvPr id="7" name="Gráfico 6" descr="Pensamento destaque">
            <a:extLst>
              <a:ext uri="{FF2B5EF4-FFF2-40B4-BE49-F238E27FC236}">
                <a16:creationId xmlns:a16="http://schemas.microsoft.com/office/drawing/2014/main" id="{DF6FB872-FC4B-46BA-A75A-6588DB4B99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55036" y="2514600"/>
            <a:ext cx="914400" cy="914400"/>
          </a:xfrm>
          <a:prstGeom prst="rect">
            <a:avLst/>
          </a:prstGeom>
        </p:spPr>
      </p:pic>
      <p:pic>
        <p:nvPicPr>
          <p:cNvPr id="9" name="Gráfico 8" descr="Pensamento destaque">
            <a:extLst>
              <a:ext uri="{FF2B5EF4-FFF2-40B4-BE49-F238E27FC236}">
                <a16:creationId xmlns:a16="http://schemas.microsoft.com/office/drawing/2014/main" id="{A7453BA2-F952-4FA5-BCEB-F30B5E4C2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564" y="3532910"/>
            <a:ext cx="914400" cy="914400"/>
          </a:xfrm>
          <a:prstGeom prst="rect">
            <a:avLst/>
          </a:prstGeom>
        </p:spPr>
      </p:pic>
      <p:pic>
        <p:nvPicPr>
          <p:cNvPr id="10" name="Gráfico 9" descr="Pensamento destaque">
            <a:extLst>
              <a:ext uri="{FF2B5EF4-FFF2-40B4-BE49-F238E27FC236}">
                <a16:creationId xmlns:a16="http://schemas.microsoft.com/office/drawing/2014/main" id="{A039D212-41B1-4EFB-A10B-932963513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55036" y="4604472"/>
            <a:ext cx="914400" cy="9144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683AF03-EF70-4B2B-B382-2D93714B622F}"/>
              </a:ext>
            </a:extLst>
          </p:cNvPr>
          <p:cNvSpPr txBox="1"/>
          <p:nvPr/>
        </p:nvSpPr>
        <p:spPr>
          <a:xfrm>
            <a:off x="1309255" y="1462030"/>
            <a:ext cx="9573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O vírus transmite-se através de gotículas e </a:t>
            </a:r>
            <a:r>
              <a:rPr lang="pt-PT" sz="2400" b="1" dirty="0">
                <a:solidFill>
                  <a:schemeClr val="accent1"/>
                </a:solidFill>
              </a:rPr>
              <a:t>aerossóis</a:t>
            </a:r>
            <a:r>
              <a:rPr lang="pt-PT" sz="2400" dirty="0"/>
              <a:t>, sendo que os últimos permanecem mais tempo no ambiente e </a:t>
            </a:r>
            <a:r>
              <a:rPr lang="pt-PT" sz="2400" u="heavy" dirty="0">
                <a:uFill>
                  <a:solidFill>
                    <a:schemeClr val="accent1"/>
                  </a:solidFill>
                </a:uFill>
              </a:rPr>
              <a:t>atingem maiores distâncias</a:t>
            </a:r>
            <a:r>
              <a:rPr lang="pt-PT" sz="2400" dirty="0"/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61024BC-21C9-4BC5-B901-375B9C192FD8}"/>
              </a:ext>
            </a:extLst>
          </p:cNvPr>
          <p:cNvSpPr txBox="1"/>
          <p:nvPr/>
        </p:nvSpPr>
        <p:spPr>
          <a:xfrm>
            <a:off x="574964" y="2729370"/>
            <a:ext cx="1028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dirty="0"/>
              <a:t>A </a:t>
            </a:r>
            <a:r>
              <a:rPr lang="pt-PT" sz="2400" b="1" dirty="0">
                <a:solidFill>
                  <a:schemeClr val="accent1"/>
                </a:solidFill>
              </a:rPr>
              <a:t>maioria das infeções (70%) </a:t>
            </a:r>
            <a:r>
              <a:rPr lang="pt-PT" sz="2400" dirty="0"/>
              <a:t>ocorrem em contexto da </a:t>
            </a:r>
            <a:r>
              <a:rPr lang="pt-PT" sz="2400" u="heavy" dirty="0">
                <a:uFill>
                  <a:solidFill>
                    <a:schemeClr val="accent1"/>
                  </a:solidFill>
                </a:uFill>
              </a:rPr>
              <a:t>não utilização de máscara</a:t>
            </a:r>
            <a:r>
              <a:rPr lang="pt-PT" sz="2400" dirty="0"/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C1C5185-810C-47BA-B8D1-7F5687AA7A6C}"/>
              </a:ext>
            </a:extLst>
          </p:cNvPr>
          <p:cNvSpPr txBox="1"/>
          <p:nvPr/>
        </p:nvSpPr>
        <p:spPr>
          <a:xfrm>
            <a:off x="1309255" y="3666615"/>
            <a:ext cx="951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As </a:t>
            </a:r>
            <a:r>
              <a:rPr lang="pt-PT" sz="2400" b="1" dirty="0">
                <a:solidFill>
                  <a:schemeClr val="accent1"/>
                </a:solidFill>
              </a:rPr>
              <a:t>novas variantes </a:t>
            </a:r>
            <a:r>
              <a:rPr lang="pt-PT" sz="2400" dirty="0"/>
              <a:t>aumentam a transmissão do vírus e diminuem a eficácia das vacinas.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78AC1E7-68E2-48E9-ACD9-7D472329A7A1}"/>
              </a:ext>
            </a:extLst>
          </p:cNvPr>
          <p:cNvSpPr txBox="1"/>
          <p:nvPr/>
        </p:nvSpPr>
        <p:spPr>
          <a:xfrm>
            <a:off x="1253837" y="4830839"/>
            <a:ext cx="957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dirty="0"/>
              <a:t>A </a:t>
            </a:r>
            <a:r>
              <a:rPr lang="pt-PT" sz="2400" b="1" dirty="0">
                <a:solidFill>
                  <a:schemeClr val="accent1"/>
                </a:solidFill>
              </a:rPr>
              <a:t>infeção por COVID-19</a:t>
            </a:r>
            <a:r>
              <a:rPr lang="pt-PT" sz="2400" dirty="0"/>
              <a:t> também </a:t>
            </a:r>
            <a:r>
              <a:rPr lang="pt-PT" sz="2400" u="heavy" dirty="0">
                <a:uFill>
                  <a:solidFill>
                    <a:schemeClr val="accent1"/>
                  </a:solidFill>
                </a:uFill>
              </a:rPr>
              <a:t>ocorre em pessoas vacinadas</a:t>
            </a:r>
            <a:r>
              <a:rPr lang="pt-PT" sz="2400" dirty="0"/>
              <a:t>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50BE2D5-916D-4822-B9A3-5508363C160D}"/>
              </a:ext>
            </a:extLst>
          </p:cNvPr>
          <p:cNvSpPr txBox="1"/>
          <p:nvPr/>
        </p:nvSpPr>
        <p:spPr>
          <a:xfrm>
            <a:off x="1070264" y="5673084"/>
            <a:ext cx="10051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rgbClr val="C00000"/>
                </a:solidFill>
              </a:rPr>
              <a:t>É essencial cumprir o distanciamento social, a utilização de máscara e as medidas de higienização</a:t>
            </a:r>
          </a:p>
        </p:txBody>
      </p:sp>
    </p:spTree>
    <p:extLst>
      <p:ext uri="{BB962C8B-B14F-4D97-AF65-F5344CB8AC3E}">
        <p14:creationId xmlns:p14="http://schemas.microsoft.com/office/powerpoint/2010/main" val="678797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5" name="Imagem 4" descr="Uma imagem com texto, ClipArt&#10;&#10;Descrição gerada automaticamente">
            <a:extLst>
              <a:ext uri="{FF2B5EF4-FFF2-40B4-BE49-F238E27FC236}">
                <a16:creationId xmlns:a16="http://schemas.microsoft.com/office/drawing/2014/main" id="{D1A9F80B-3935-47D5-BF04-E762F639F2D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4889" y="2835434"/>
            <a:ext cx="622222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20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6" name="Imagem 5" descr="Uma imagem com texto, ClipArt&#10;&#10;Descrição gerada automaticamente">
            <a:extLst>
              <a:ext uri="{FF2B5EF4-FFF2-40B4-BE49-F238E27FC236}">
                <a16:creationId xmlns:a16="http://schemas.microsoft.com/office/drawing/2014/main" id="{FCCCB91E-24CE-494F-BC92-6B94DB6982E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9031" y="266263"/>
            <a:ext cx="2227577" cy="681911"/>
          </a:xfrm>
          <a:prstGeom prst="rect">
            <a:avLst/>
          </a:prstGeom>
        </p:spPr>
      </p:pic>
      <p:pic>
        <p:nvPicPr>
          <p:cNvPr id="3074" name="Picture 2" descr="Em Guimarães o povo saiu à rua e encheu esplanadas em dia de sol -  Semanário V">
            <a:extLst>
              <a:ext uri="{FF2B5EF4-FFF2-40B4-BE49-F238E27FC236}">
                <a16:creationId xmlns:a16="http://schemas.microsoft.com/office/drawing/2014/main" id="{CEA81276-5752-47BB-AD19-5E660CC85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" y="1245566"/>
            <a:ext cx="5019716" cy="276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gresso às esplanadas no primeiro dia da 2ª fase do desconfinamento em Coimbra">
            <a:extLst>
              <a:ext uri="{FF2B5EF4-FFF2-40B4-BE49-F238E27FC236}">
                <a16:creationId xmlns:a16="http://schemas.microsoft.com/office/drawing/2014/main" id="{A0D3883C-1A02-4843-8DD8-1578BD8BA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2" y="3924315"/>
            <a:ext cx="4216212" cy="28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3EC1DFB-79AA-48DE-A62A-0AF5E1E4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42" y="3907179"/>
            <a:ext cx="827722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BE7B4BB-6DB6-4016-8B6A-068AC596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53" y="541207"/>
            <a:ext cx="7693720" cy="403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8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838200" y="1214438"/>
            <a:ext cx="10515600" cy="5449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Restauração Bebidas e Similares (RBS) – Regras de Funcionamento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b="1" dirty="0">
                <a:solidFill>
                  <a:schemeClr val="bg1">
                    <a:lumMod val="50000"/>
                  </a:schemeClr>
                </a:solidFill>
              </a:rPr>
              <a:t>|Medidas de diminuição da transmissão (COVID19)| </a:t>
            </a:r>
            <a:endParaRPr lang="pt-PT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PT" sz="2000" dirty="0">
                <a:solidFill>
                  <a:srgbClr val="0070C0"/>
                </a:solidFill>
              </a:rPr>
              <a:t>Dispor</a:t>
            </a:r>
            <a:r>
              <a:rPr lang="pt-BR" sz="2000" dirty="0"/>
              <a:t>, as mesas e cadeiras por forma a </a:t>
            </a:r>
            <a:r>
              <a:rPr lang="pt-BR" sz="2000" b="1" dirty="0"/>
              <a:t>garantir uma distância</a:t>
            </a:r>
            <a:r>
              <a:rPr lang="pt-BR" sz="2000" dirty="0"/>
              <a:t> de, pelo menos, </a:t>
            </a:r>
            <a:r>
              <a:rPr lang="pt-BR" sz="2000" b="1" dirty="0"/>
              <a:t>2 metros </a:t>
            </a:r>
            <a:r>
              <a:rPr lang="pt-BR" sz="2000" dirty="0"/>
              <a:t>(2m)</a:t>
            </a:r>
            <a:r>
              <a:rPr lang="pt-BR" sz="2000" b="1" dirty="0"/>
              <a:t> entre pessoas</a:t>
            </a:r>
            <a:r>
              <a:rPr lang="pt-BR" sz="2000" dirty="0"/>
              <a:t>;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</a:pPr>
            <a:r>
              <a:rPr lang="pt-BR" sz="2000" dirty="0">
                <a:solidFill>
                  <a:srgbClr val="0070C0"/>
                </a:solidFill>
              </a:rPr>
              <a:t>Dispor</a:t>
            </a:r>
            <a:r>
              <a:rPr lang="pt-BR" sz="2000" dirty="0"/>
              <a:t>, os </a:t>
            </a:r>
            <a:r>
              <a:rPr lang="pt-BR" sz="2000" b="1" dirty="0"/>
              <a:t>lugares em diagonal </a:t>
            </a:r>
            <a:r>
              <a:rPr lang="pt-BR" sz="2000" dirty="0"/>
              <a:t>pode facilitar a manutenção da distância de segurança (2m);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</a:pPr>
            <a:r>
              <a:rPr lang="pt-BR" sz="2000" dirty="0">
                <a:solidFill>
                  <a:srgbClr val="0070C0"/>
                </a:solidFill>
              </a:rPr>
              <a:t>Criar</a:t>
            </a:r>
            <a:r>
              <a:rPr lang="pt-BR" sz="2000" dirty="0"/>
              <a:t>, </a:t>
            </a:r>
            <a:r>
              <a:rPr lang="pt-BR" sz="2000" b="1" dirty="0"/>
              <a:t>corredores de circulação entre mesas</a:t>
            </a:r>
            <a:r>
              <a:rPr lang="pt-BR" sz="2000" dirty="0"/>
              <a:t> com uma distância de, pelo menos, 1,5 metro;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</a:pPr>
            <a:r>
              <a:rPr lang="pt-BR" sz="2000" dirty="0">
                <a:solidFill>
                  <a:srgbClr val="0070C0"/>
                </a:solidFill>
              </a:rPr>
              <a:t>Impedir</a:t>
            </a:r>
            <a:r>
              <a:rPr lang="pt-BR" sz="2000" dirty="0"/>
              <a:t>, que os clientes </a:t>
            </a:r>
            <a:r>
              <a:rPr lang="pt-BR" sz="2000" b="1" dirty="0"/>
              <a:t>modifiquem a disposição das mesas</a:t>
            </a:r>
            <a:r>
              <a:rPr lang="pt-BR" sz="2000" dirty="0"/>
              <a:t>;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</a:pPr>
            <a:r>
              <a:rPr lang="pt-BR" sz="2000" dirty="0">
                <a:solidFill>
                  <a:srgbClr val="0070C0"/>
                </a:solidFill>
              </a:rPr>
              <a:t>Garantir</a:t>
            </a:r>
            <a:r>
              <a:rPr lang="pt-BR" sz="2000" dirty="0"/>
              <a:t>, aos clientes e funcionários </a:t>
            </a:r>
            <a:r>
              <a:rPr lang="pt-BR" sz="2000" b="1" dirty="0"/>
              <a:t>instalações sanitárias </a:t>
            </a:r>
            <a:r>
              <a:rPr lang="pt-BR" sz="2000" dirty="0"/>
              <a:t>limpas (3X dia) e (6Xdia) todas as zonas de contacto; 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</a:pPr>
            <a:r>
              <a:rPr lang="pt-BR" sz="2000" dirty="0">
                <a:solidFill>
                  <a:srgbClr val="0070C0"/>
                </a:solidFill>
              </a:rPr>
              <a:t>Assegurar </a:t>
            </a:r>
            <a:r>
              <a:rPr lang="pt-BR" sz="2000" dirty="0"/>
              <a:t> e </a:t>
            </a:r>
            <a:r>
              <a:rPr lang="pt-BR" sz="2000" dirty="0">
                <a:solidFill>
                  <a:srgbClr val="0070C0"/>
                </a:solidFill>
              </a:rPr>
              <a:t>sinalizar</a:t>
            </a:r>
            <a:r>
              <a:rPr lang="pt-BR" sz="2000" dirty="0"/>
              <a:t>, que as </a:t>
            </a:r>
            <a:r>
              <a:rPr lang="pt-PT" sz="2000" b="1" dirty="0"/>
              <a:t>fila de espera no exterior</a:t>
            </a:r>
            <a:r>
              <a:rPr lang="pt-PT" sz="2000" dirty="0"/>
              <a:t> de acesso ao estabelecimento cumprem com as regras de  distanciamento de segurança (2m).</a:t>
            </a:r>
            <a:endParaRPr lang="en-US" sz="2000" dirty="0"/>
          </a:p>
        </p:txBody>
      </p:sp>
      <p:pic>
        <p:nvPicPr>
          <p:cNvPr id="5" name="Imagem 4" descr="Uma imagem com texto, ClipArt&#10;&#10;Descrição gerada automaticamente">
            <a:extLst>
              <a:ext uri="{FF2B5EF4-FFF2-40B4-BE49-F238E27FC236}">
                <a16:creationId xmlns:a16="http://schemas.microsoft.com/office/drawing/2014/main" id="{FE25A996-3AEF-48E1-981C-A2C6B9CCADA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9031" y="266263"/>
            <a:ext cx="2227577" cy="6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8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838200" y="1339129"/>
            <a:ext cx="10515600" cy="50755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Restauração Bebidas e Similares – Tipo de Clientes </a:t>
            </a:r>
          </a:p>
          <a:p>
            <a:pPr marL="0" indent="0" algn="ctr">
              <a:buNone/>
            </a:pPr>
            <a:r>
              <a:rPr lang="pt-PT" sz="2000" b="1" dirty="0"/>
              <a:t> </a:t>
            </a:r>
            <a:r>
              <a:rPr lang="pt-PT" sz="2000" b="1" dirty="0">
                <a:solidFill>
                  <a:schemeClr val="bg1">
                    <a:lumMod val="50000"/>
                  </a:schemeClr>
                </a:solidFill>
              </a:rPr>
              <a:t>(Coabitantes, Convenientes e Não Coabitantes)</a:t>
            </a:r>
            <a:r>
              <a:rPr lang="pt-PT" sz="2000" b="1" dirty="0"/>
              <a:t> </a:t>
            </a:r>
          </a:p>
          <a:p>
            <a:pPr marL="0" indent="0">
              <a:buNone/>
            </a:pPr>
            <a:r>
              <a:rPr lang="pt-PT" sz="2400" dirty="0">
                <a:solidFill>
                  <a:schemeClr val="bg1">
                    <a:lumMod val="50000"/>
                  </a:schemeClr>
                </a:solidFill>
              </a:rPr>
              <a:t>Definição: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PT" b="1" dirty="0">
                <a:solidFill>
                  <a:srgbClr val="0070C0"/>
                </a:solidFill>
              </a:rPr>
              <a:t>Coabitantes</a:t>
            </a:r>
            <a:r>
              <a:rPr lang="pt-PT" sz="2000" dirty="0"/>
              <a:t>,</a:t>
            </a:r>
            <a:r>
              <a:rPr lang="pt-PT" b="1" dirty="0"/>
              <a:t> </a:t>
            </a:r>
            <a:r>
              <a:rPr lang="pt-BR" sz="2000" dirty="0"/>
              <a:t>são as pessoas que partilham o mesmo local de residência, que partilham os mesmos espaços, estão em proximidade e não estão protegidos (ex: pais, filhos, maridos);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</a:pPr>
            <a:r>
              <a:rPr lang="pt-BR" dirty="0">
                <a:solidFill>
                  <a:srgbClr val="FF0000"/>
                </a:solidFill>
              </a:rPr>
              <a:t>Conviventes</a:t>
            </a:r>
            <a:r>
              <a:rPr lang="pt-BR" sz="2000" dirty="0"/>
              <a:t>,</a:t>
            </a:r>
            <a:r>
              <a:rPr lang="pt-BR" dirty="0"/>
              <a:t> </a:t>
            </a:r>
            <a:r>
              <a:rPr lang="pt-BR" sz="2000" dirty="0"/>
              <a:t>são os colegas de trabalho, os amigos que partilham a mesma viatura, a mesma escola, etc., estes </a:t>
            </a:r>
            <a:r>
              <a:rPr lang="pt-BR" sz="2000" b="1" i="1" dirty="0"/>
              <a:t>têm que manter as medidas recomendadas</a:t>
            </a:r>
            <a:r>
              <a:rPr lang="pt-BR" sz="2000" dirty="0"/>
              <a:t>;</a:t>
            </a:r>
            <a:endParaRPr lang="pt-PT" sz="2000" dirty="0"/>
          </a:p>
          <a:p>
            <a:pPr algn="just">
              <a:lnSpc>
                <a:spcPct val="170000"/>
              </a:lnSpc>
              <a:spcBef>
                <a:spcPts val="600"/>
              </a:spcBef>
            </a:pPr>
            <a:r>
              <a:rPr lang="pt-PT" b="1" dirty="0">
                <a:solidFill>
                  <a:srgbClr val="0070C0"/>
                </a:solidFill>
              </a:rPr>
              <a:t>Não Coabitantes</a:t>
            </a:r>
            <a:r>
              <a:rPr lang="en-US" sz="2000" dirty="0"/>
              <a:t>, </a:t>
            </a:r>
            <a:r>
              <a:rPr lang="pt-BR" sz="2000" dirty="0"/>
              <a:t>são as pessoas que </a:t>
            </a:r>
            <a:r>
              <a:rPr lang="pt-BR" sz="2000" b="1" u="sng" dirty="0"/>
              <a:t>não partilham</a:t>
            </a:r>
            <a:r>
              <a:rPr lang="pt-BR" sz="2000" b="1" dirty="0"/>
              <a:t> </a:t>
            </a:r>
            <a:r>
              <a:rPr lang="pt-BR" sz="2000" dirty="0"/>
              <a:t>o mesmo local de residência, como tal, tem </a:t>
            </a:r>
            <a:r>
              <a:rPr lang="pt-BR" sz="2000" i="1" dirty="0"/>
              <a:t>de </a:t>
            </a:r>
            <a:r>
              <a:rPr lang="pt-BR" sz="2000" b="1" i="1" dirty="0"/>
              <a:t>adotar medidas de diminuição da transmissão da doença COVID-19</a:t>
            </a:r>
            <a:r>
              <a:rPr lang="pt-BR" sz="2000" dirty="0"/>
              <a:t>. </a:t>
            </a:r>
            <a:endParaRPr lang="en-US" sz="2000" dirty="0"/>
          </a:p>
        </p:txBody>
      </p:sp>
      <p:pic>
        <p:nvPicPr>
          <p:cNvPr id="6" name="Imagem 5" descr="Uma imagem com texto, ClipArt&#10;&#10;Descrição gerada automaticamente">
            <a:extLst>
              <a:ext uri="{FF2B5EF4-FFF2-40B4-BE49-F238E27FC236}">
                <a16:creationId xmlns:a16="http://schemas.microsoft.com/office/drawing/2014/main" id="{BE8A5776-3E6E-4DC1-B692-EAE9BDB184F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9031" y="266263"/>
            <a:ext cx="2227577" cy="6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8B5E2-E1A7-41E8-997F-5AA3B6C59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61" y="2349235"/>
            <a:ext cx="4752677" cy="297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28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838199" y="1214438"/>
            <a:ext cx="10758055" cy="5435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2600" b="1" dirty="0">
                <a:solidFill>
                  <a:schemeClr val="bg1">
                    <a:lumMod val="50000"/>
                  </a:schemeClr>
                </a:solidFill>
              </a:rPr>
              <a:t>Restauração Bebidas e Similares – Tipo de Clientes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PT" sz="2600" b="1" dirty="0">
                <a:solidFill>
                  <a:srgbClr val="0070C0"/>
                </a:solidFill>
              </a:rPr>
              <a:t>Coabitantes</a:t>
            </a:r>
            <a:r>
              <a:rPr lang="pt-PT" sz="2200" dirty="0"/>
              <a:t>,</a:t>
            </a:r>
            <a:r>
              <a:rPr lang="pt-PT" sz="2200" b="1" dirty="0"/>
              <a:t> </a:t>
            </a:r>
            <a:r>
              <a:rPr lang="pt-BR" sz="2200" dirty="0"/>
              <a:t>podem sentar-se frente a frente ou lado a lado a uma </a:t>
            </a:r>
            <a:r>
              <a:rPr lang="pt-BR" sz="2200" b="1" dirty="0"/>
              <a:t>distância inferior a 2 metros</a:t>
            </a:r>
            <a:r>
              <a:rPr lang="pt-BR" sz="2200" dirty="0"/>
              <a:t>;</a:t>
            </a:r>
            <a:endParaRPr lang="pt-PT" sz="2200" b="1" dirty="0">
              <a:solidFill>
                <a:srgbClr val="0070C0"/>
              </a:solidFill>
            </a:endParaRPr>
          </a:p>
          <a:p>
            <a:pPr algn="just">
              <a:lnSpc>
                <a:spcPct val="170000"/>
              </a:lnSpc>
              <a:spcBef>
                <a:spcPts val="600"/>
              </a:spcBef>
            </a:pPr>
            <a:r>
              <a:rPr lang="pt-PT" sz="2600" b="1" dirty="0">
                <a:solidFill>
                  <a:srgbClr val="0070C0"/>
                </a:solidFill>
              </a:rPr>
              <a:t>Não Coabitantes</a:t>
            </a:r>
            <a:r>
              <a:rPr lang="en-US" sz="2200" dirty="0"/>
              <a:t>, </a:t>
            </a:r>
            <a:r>
              <a:rPr lang="pt-BR" sz="2200" dirty="0"/>
              <a:t>devem </a:t>
            </a:r>
            <a:r>
              <a:rPr lang="pt-BR" sz="2600" b="1" dirty="0"/>
              <a:t>assegurar</a:t>
            </a:r>
            <a:r>
              <a:rPr lang="pt-BR" sz="2200" b="1" dirty="0"/>
              <a:t> </a:t>
            </a:r>
            <a:r>
              <a:rPr lang="pt-PT" sz="2200" dirty="0"/>
              <a:t>uma distância de, </a:t>
            </a:r>
            <a:r>
              <a:rPr lang="pt-PT" sz="2600" b="1" dirty="0"/>
              <a:t>pelo menos, 2 metros</a:t>
            </a:r>
            <a:r>
              <a:rPr lang="pt-PT" sz="2600" dirty="0"/>
              <a:t> </a:t>
            </a:r>
            <a:r>
              <a:rPr lang="pt-PT" sz="2200" dirty="0"/>
              <a:t>entre as pessoas;</a:t>
            </a:r>
          </a:p>
          <a:p>
            <a:pPr marL="0" indent="0" algn="ctr">
              <a:lnSpc>
                <a:spcPct val="170000"/>
              </a:lnSpc>
              <a:spcBef>
                <a:spcPts val="400"/>
              </a:spcBef>
              <a:buNone/>
            </a:pPr>
            <a:r>
              <a:rPr lang="pt-PT" sz="2400" dirty="0"/>
              <a:t>Ambos os </a:t>
            </a:r>
            <a:r>
              <a:rPr lang="pt-PT" sz="2400" b="1" dirty="0"/>
              <a:t>clientes devem</a:t>
            </a:r>
            <a:r>
              <a:rPr lang="pt-PT" sz="2400" dirty="0"/>
              <a:t>: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PT" sz="2200" dirty="0">
                <a:solidFill>
                  <a:srgbClr val="00B0F0"/>
                </a:solidFill>
              </a:rPr>
              <a:t>Usar</a:t>
            </a:r>
            <a:r>
              <a:rPr lang="pt-PT" sz="2200" dirty="0"/>
              <a:t>,</a:t>
            </a:r>
            <a:r>
              <a:rPr lang="pt-PT" sz="2200" b="1" i="1" dirty="0"/>
              <a:t> </a:t>
            </a:r>
            <a:r>
              <a:rPr lang="pt-PT" sz="2200" b="1" dirty="0"/>
              <a:t>mascara </a:t>
            </a:r>
            <a:r>
              <a:rPr lang="pt-PT" sz="2200" dirty="0"/>
              <a:t>quando sentado </a:t>
            </a:r>
            <a:r>
              <a:rPr lang="pt-PT" sz="2600" b="1" i="1" u="sng" dirty="0"/>
              <a:t>sem refeição e/ou bebidas</a:t>
            </a:r>
            <a:r>
              <a:rPr lang="pt-PT" sz="2600" b="1" i="1" dirty="0"/>
              <a:t> </a:t>
            </a:r>
            <a:r>
              <a:rPr lang="pt-PT" sz="2200" dirty="0"/>
              <a:t>como por exemplo ingestão de café, águas, gelado, fumar, etc.);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</a:pPr>
            <a:r>
              <a:rPr lang="pt-PT" sz="2200" dirty="0">
                <a:solidFill>
                  <a:srgbClr val="00B0F0"/>
                </a:solidFill>
              </a:rPr>
              <a:t>Compete</a:t>
            </a:r>
            <a:r>
              <a:rPr lang="pt-PT" sz="2200" dirty="0"/>
              <a:t> aos </a:t>
            </a:r>
            <a:r>
              <a:rPr lang="pt-PT" sz="2200" b="1" dirty="0"/>
              <a:t>proprietários e colaboradores sensibilizar</a:t>
            </a:r>
            <a:r>
              <a:rPr lang="pt-PT" sz="2200" dirty="0"/>
              <a:t>, os seus clientes para o uso obrigatório desta prática, na defesa de estab.  seguro e no combate ao risco de contágio do SARS-CoV-2.</a:t>
            </a:r>
            <a:endParaRPr lang="en-US" sz="2200" dirty="0"/>
          </a:p>
        </p:txBody>
      </p:sp>
      <p:pic>
        <p:nvPicPr>
          <p:cNvPr id="5" name="Imagem 4" descr="Uma imagem com texto, ClipArt&#10;&#10;Descrição gerada automaticamente">
            <a:extLst>
              <a:ext uri="{FF2B5EF4-FFF2-40B4-BE49-F238E27FC236}">
                <a16:creationId xmlns:a16="http://schemas.microsoft.com/office/drawing/2014/main" id="{25D321E2-211C-4D31-9A71-7B2D39EE2A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9031" y="266263"/>
            <a:ext cx="2227577" cy="6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78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838200" y="1214438"/>
            <a:ext cx="10515600" cy="3302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RBS - Como Distinguir Clientes “</a:t>
            </a:r>
            <a:r>
              <a:rPr lang="pt-PT" sz="2400" b="1" dirty="0">
                <a:solidFill>
                  <a:srgbClr val="0070C0"/>
                </a:solidFill>
              </a:rPr>
              <a:t>Coabitantes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” de “</a:t>
            </a:r>
            <a:r>
              <a:rPr lang="pt-PT" sz="2400" b="1" dirty="0">
                <a:solidFill>
                  <a:srgbClr val="0070C0"/>
                </a:solidFill>
              </a:rPr>
              <a:t>Não Coabitantes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”?</a:t>
            </a:r>
          </a:p>
          <a:p>
            <a:pPr algn="just">
              <a:lnSpc>
                <a:spcPct val="120000"/>
              </a:lnSpc>
            </a:pPr>
            <a:r>
              <a:rPr lang="pt-PT" sz="2000" b="1" dirty="0"/>
              <a:t>O </a:t>
            </a:r>
            <a:r>
              <a:rPr lang="pt-PT" sz="2000" b="1" u="sng" dirty="0"/>
              <a:t>estabelecimento</a:t>
            </a:r>
            <a:r>
              <a:rPr lang="pt-PT" sz="2000" b="1" dirty="0"/>
              <a:t> </a:t>
            </a:r>
            <a:r>
              <a:rPr lang="pt-PT" sz="2000" dirty="0"/>
              <a:t>não tem meios como verificar  ou confirmar se os clientes são ou não “</a:t>
            </a:r>
            <a:r>
              <a:rPr lang="pt-PT" sz="2000" b="1" dirty="0">
                <a:solidFill>
                  <a:srgbClr val="0070C0"/>
                </a:solidFill>
              </a:rPr>
              <a:t>Coabitantes</a:t>
            </a:r>
            <a:r>
              <a:rPr lang="pt-PT" sz="2000" dirty="0"/>
              <a:t>”; mas,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2400" b="1" i="1" u="sng" dirty="0"/>
              <a:t>Tem a responsabilidade de:</a:t>
            </a:r>
          </a:p>
          <a:p>
            <a:pPr algn="just">
              <a:lnSpc>
                <a:spcPct val="120000"/>
              </a:lnSpc>
            </a:pPr>
            <a:r>
              <a:rPr lang="pt-PT" sz="2000" dirty="0">
                <a:solidFill>
                  <a:srgbClr val="00B0F0"/>
                </a:solidFill>
              </a:rPr>
              <a:t>Cumprir</a:t>
            </a:r>
            <a:r>
              <a:rPr lang="pt-PT" sz="2000" dirty="0"/>
              <a:t> com a legislação vigente; e</a:t>
            </a:r>
          </a:p>
          <a:p>
            <a:pPr algn="just">
              <a:lnSpc>
                <a:spcPct val="120000"/>
              </a:lnSpc>
            </a:pPr>
            <a:r>
              <a:rPr lang="pt-PT" sz="2000" dirty="0">
                <a:solidFill>
                  <a:srgbClr val="00B0F0"/>
                </a:solidFill>
              </a:rPr>
              <a:t>Dispor </a:t>
            </a:r>
            <a:r>
              <a:rPr lang="pt-PT" sz="2000" b="1" dirty="0"/>
              <a:t>às mesas e cadeiras </a:t>
            </a:r>
            <a:r>
              <a:rPr lang="pt-PT" sz="2000" dirty="0"/>
              <a:t>de forma a receber  os clientes “</a:t>
            </a:r>
            <a:r>
              <a:rPr lang="pt-PT" sz="2000" b="1" dirty="0">
                <a:solidFill>
                  <a:srgbClr val="0070C0"/>
                </a:solidFill>
              </a:rPr>
              <a:t>não coabitantes</a:t>
            </a:r>
            <a:r>
              <a:rPr lang="pt-PT" sz="2000" dirty="0"/>
              <a:t>”, ou seja, cujo </a:t>
            </a:r>
            <a:r>
              <a:rPr lang="pt-PT" sz="2000" dirty="0">
                <a:solidFill>
                  <a:srgbClr val="00B0F0"/>
                </a:solidFill>
              </a:rPr>
              <a:t>distanciamento social é de pelo menos, 2 metros</a:t>
            </a:r>
            <a:r>
              <a:rPr lang="pt-PT" sz="2000" dirty="0"/>
              <a:t>, posto isto tudo é mais fácil;</a:t>
            </a: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838200" y="4516578"/>
            <a:ext cx="10515600" cy="14270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pt-PT" sz="2400" b="1" i="1" u="sng" dirty="0"/>
              <a:t>PORQUE…</a:t>
            </a:r>
          </a:p>
          <a:p>
            <a:pPr algn="just">
              <a:lnSpc>
                <a:spcPct val="120000"/>
              </a:lnSpc>
            </a:pPr>
            <a:r>
              <a:rPr lang="pt-PT" sz="2000" dirty="0"/>
              <a:t>Os proprietários facilmente </a:t>
            </a:r>
            <a:r>
              <a:rPr lang="pt-PT" sz="2000" b="1" dirty="0"/>
              <a:t>adaptam a esplanada </a:t>
            </a:r>
            <a:r>
              <a:rPr lang="pt-PT" sz="2000" dirty="0"/>
              <a:t>(mesas e cadeiras) a clientes  “</a:t>
            </a:r>
            <a:r>
              <a:rPr lang="pt-PT" sz="2000" b="1" dirty="0">
                <a:solidFill>
                  <a:srgbClr val="0070C0"/>
                </a:solidFill>
              </a:rPr>
              <a:t>Coabitantes</a:t>
            </a:r>
            <a:r>
              <a:rPr lang="pt-PT" sz="2000" dirty="0"/>
              <a:t>”, e sempre que necessário conseguem assegurar, </a:t>
            </a:r>
            <a:r>
              <a:rPr lang="pt-PT" sz="2000" dirty="0">
                <a:solidFill>
                  <a:srgbClr val="00B0F0"/>
                </a:solidFill>
              </a:rPr>
              <a:t>o distanciamento social de 2 metros</a:t>
            </a:r>
            <a:r>
              <a:rPr lang="pt-PT" sz="2000" dirty="0"/>
              <a:t>; </a:t>
            </a:r>
            <a:r>
              <a:rPr lang="pt-PT" sz="2000" dirty="0">
                <a:solidFill>
                  <a:schemeClr val="bg1">
                    <a:lumMod val="50000"/>
                  </a:schemeClr>
                </a:solidFill>
              </a:rPr>
              <a:t>Tais medidas</a:t>
            </a: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838200" y="5943600"/>
            <a:ext cx="10515600" cy="44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1900" b="1" i="1" dirty="0">
                <a:solidFill>
                  <a:srgbClr val="00B050"/>
                </a:solidFill>
              </a:rPr>
              <a:t>Diminuem o risco de contágio, quando os clientes estão a tomar refeições e/ou bebidas </a:t>
            </a:r>
            <a:r>
              <a:rPr lang="pt-PT" sz="2000" b="1" i="1" dirty="0">
                <a:solidFill>
                  <a:srgbClr val="00B050"/>
                </a:solidFill>
              </a:rPr>
              <a:t>sem mascara </a:t>
            </a:r>
            <a:r>
              <a:rPr lang="pt-PT" sz="2000" i="1" dirty="0">
                <a:solidFill>
                  <a:srgbClr val="00B050"/>
                </a:solidFill>
              </a:rPr>
              <a:t>.</a:t>
            </a:r>
            <a:endParaRPr lang="en-US" sz="2000" i="1" dirty="0">
              <a:solidFill>
                <a:srgbClr val="00B050"/>
              </a:solidFill>
            </a:endParaRPr>
          </a:p>
        </p:txBody>
      </p:sp>
      <p:pic>
        <p:nvPicPr>
          <p:cNvPr id="6" name="Imagem 5" descr="Uma imagem com texto, ClipArt&#10;&#10;Descrição gerada automaticamente">
            <a:extLst>
              <a:ext uri="{FF2B5EF4-FFF2-40B4-BE49-F238E27FC236}">
                <a16:creationId xmlns:a16="http://schemas.microsoft.com/office/drawing/2014/main" id="{96F5A3F0-CBDE-4429-BA1C-D7A34CFA042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9031" y="266263"/>
            <a:ext cx="2227577" cy="6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6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838199" y="1214438"/>
            <a:ext cx="10758055" cy="1999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2600" b="1" dirty="0">
                <a:solidFill>
                  <a:schemeClr val="bg1">
                    <a:lumMod val="50000"/>
                  </a:schemeClr>
                </a:solidFill>
              </a:rPr>
              <a:t>Restauração Bebidas e Similares – Voz dos Proprietários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PT" sz="1900" b="1" dirty="0">
                <a:solidFill>
                  <a:schemeClr val="bg1">
                    <a:lumMod val="50000"/>
                  </a:schemeClr>
                </a:solidFill>
              </a:rPr>
              <a:t>(Dispor às mesas e cadeiras </a:t>
            </a:r>
            <a:r>
              <a:rPr lang="pt-PT" sz="1900" dirty="0">
                <a:solidFill>
                  <a:schemeClr val="bg1">
                    <a:lumMod val="50000"/>
                  </a:schemeClr>
                </a:solidFill>
              </a:rPr>
              <a:t>de forma a receber  clientes “</a:t>
            </a:r>
            <a:r>
              <a:rPr lang="pt-PT" sz="1900" b="1" dirty="0">
                <a:solidFill>
                  <a:schemeClr val="bg1">
                    <a:lumMod val="50000"/>
                  </a:schemeClr>
                </a:solidFill>
              </a:rPr>
              <a:t>não coabitantes</a:t>
            </a:r>
            <a:r>
              <a:rPr lang="pt-PT" sz="1900" dirty="0">
                <a:solidFill>
                  <a:schemeClr val="bg1">
                    <a:lumMod val="50000"/>
                  </a:schemeClr>
                </a:solidFill>
              </a:rPr>
              <a:t>”, significa)</a:t>
            </a:r>
            <a:r>
              <a:rPr lang="pt-PT" sz="1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pt-PT" sz="2400" b="1" dirty="0"/>
              <a:t>Menos mesas;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PT" sz="2400" b="1" dirty="0"/>
              <a:t>Mais espaço entre clientes;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PT" sz="2400" b="1" dirty="0"/>
              <a:t>Menos Facturação;</a:t>
            </a:r>
            <a:endParaRPr lang="pt-PT" sz="2400" dirty="0"/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990597" y="3417312"/>
            <a:ext cx="10758055" cy="97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2400" b="1" i="1" dirty="0">
                <a:solidFill>
                  <a:schemeClr val="bg1">
                    <a:lumMod val="50000"/>
                  </a:schemeClr>
                </a:solidFill>
              </a:rPr>
              <a:t>Certo! </a:t>
            </a:r>
            <a:r>
              <a:rPr lang="pt-PT" i="1" dirty="0">
                <a:solidFill>
                  <a:srgbClr val="C00000"/>
                </a:solidFill>
              </a:rPr>
              <a:t>Mas este é o </a:t>
            </a:r>
            <a:r>
              <a:rPr lang="pt-PT" b="1" dirty="0">
                <a:solidFill>
                  <a:srgbClr val="C00000"/>
                </a:solidFill>
              </a:rPr>
              <a:t>preço a pagar </a:t>
            </a:r>
            <a:r>
              <a:rPr lang="pt-PT" dirty="0">
                <a:solidFill>
                  <a:srgbClr val="C00000"/>
                </a:solidFill>
              </a:rPr>
              <a:t>de estar abertos e cumprir com as regras, ou </a:t>
            </a:r>
            <a:r>
              <a:rPr lang="pt-PT" b="1" u="sng" dirty="0">
                <a:solidFill>
                  <a:srgbClr val="C00000"/>
                </a:solidFill>
              </a:rPr>
              <a:t>confinar e encerrar</a:t>
            </a:r>
            <a:r>
              <a:rPr lang="pt-PT" dirty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838200" y="4391891"/>
            <a:ext cx="10758054" cy="2285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PT" sz="2200" dirty="0">
                <a:solidFill>
                  <a:schemeClr val="bg1">
                    <a:lumMod val="50000"/>
                  </a:schemeClr>
                </a:solidFill>
              </a:rPr>
              <a:t>Caso contrario</a:t>
            </a:r>
            <a:r>
              <a:rPr lang="pt-PT" sz="2200" dirty="0"/>
              <a:t>, as </a:t>
            </a:r>
            <a:r>
              <a:rPr lang="pt-PT" sz="2200" b="1" dirty="0"/>
              <a:t>“Esplanadas” deixam de ser seguras e os riscos de contágios são mais elevados;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PT" sz="2000" b="1" i="1" u="sng" dirty="0"/>
              <a:t>Porque…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2200" dirty="0"/>
              <a:t>Assistimos diariamente a ajuntamento de pessoas em “Esplanadas” sem mascaras  e despreocupadas com a transmissão do vírus.    </a:t>
            </a:r>
            <a:endParaRPr lang="en-US" sz="2200" dirty="0"/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Imagem 6" descr="Uma imagem com texto, ClipArt&#10;&#10;Descrição gerada automaticamente">
            <a:extLst>
              <a:ext uri="{FF2B5EF4-FFF2-40B4-BE49-F238E27FC236}">
                <a16:creationId xmlns:a16="http://schemas.microsoft.com/office/drawing/2014/main" id="{8FCBF7EC-1390-478C-AB3D-A5BE12B13E8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9031" y="266263"/>
            <a:ext cx="2227577" cy="6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e Conteúdo 4">
            <a:extLst>
              <a:ext uri="{FF2B5EF4-FFF2-40B4-BE49-F238E27FC236}">
                <a16:creationId xmlns:a16="http://schemas.microsoft.com/office/drawing/2014/main" id="{985DCB5E-93D1-0344-927F-C208E35D2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838199" y="1860172"/>
            <a:ext cx="10758055" cy="3253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2400" b="1" dirty="0"/>
              <a:t>A lotação máxima por mesa no estabelecimento  é de: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t-PT" sz="2000" dirty="0">
                <a:solidFill>
                  <a:srgbClr val="00B0F0"/>
                </a:solidFill>
              </a:rPr>
              <a:t>No</a:t>
            </a:r>
            <a:r>
              <a:rPr lang="pt-PT" sz="2000" b="1" dirty="0">
                <a:solidFill>
                  <a:srgbClr val="00B0F0"/>
                </a:solidFill>
              </a:rPr>
              <a:t> Interior e Exterior,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PT" sz="2000" dirty="0">
                <a:solidFill>
                  <a:srgbClr val="00B0F0"/>
                </a:solidFill>
              </a:rPr>
              <a:t> </a:t>
            </a:r>
            <a:r>
              <a:rPr lang="pt-PT" sz="2000" b="1" dirty="0">
                <a:solidFill>
                  <a:srgbClr val="00B0F0"/>
                </a:solidFill>
              </a:rPr>
              <a:t>4 e 6</a:t>
            </a:r>
            <a:r>
              <a:rPr lang="pt-PT" sz="2000" dirty="0">
                <a:solidFill>
                  <a:srgbClr val="00B0F0"/>
                </a:solidFill>
              </a:rPr>
              <a:t> </a:t>
            </a:r>
            <a:r>
              <a:rPr lang="pt-BR" sz="2000" dirty="0"/>
              <a:t>Pessoas por mesa </a:t>
            </a:r>
            <a:r>
              <a:rPr lang="pt-PT" sz="2000" b="1" dirty="0">
                <a:solidFill>
                  <a:schemeClr val="bg1">
                    <a:lumMod val="65000"/>
                  </a:schemeClr>
                </a:solidFill>
              </a:rPr>
              <a:t>(Coabitantes</a:t>
            </a:r>
            <a:r>
              <a:rPr lang="pt-PT" sz="2000" dirty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pt-BR" sz="2000" dirty="0"/>
              <a:t>e </a:t>
            </a:r>
            <a:r>
              <a:rPr lang="pt-BR" sz="2000" i="1" u="sng" dirty="0"/>
              <a:t>podem sentar-se frente a frente ou lado a lado</a:t>
            </a:r>
            <a:r>
              <a:rPr lang="pt-BR" sz="2000" dirty="0"/>
              <a:t>, pois a </a:t>
            </a:r>
            <a:r>
              <a:rPr lang="pt-BR" sz="2000" b="1" dirty="0"/>
              <a:t>distância pode ser inferior a 2 metros;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PT" sz="2000" dirty="0">
                <a:solidFill>
                  <a:srgbClr val="00B0F0"/>
                </a:solidFill>
              </a:rPr>
              <a:t> </a:t>
            </a:r>
            <a:r>
              <a:rPr lang="pt-PT" sz="2000" b="1" dirty="0">
                <a:solidFill>
                  <a:srgbClr val="00B0F0"/>
                </a:solidFill>
              </a:rPr>
              <a:t>4 e 6</a:t>
            </a:r>
            <a:r>
              <a:rPr lang="pt-PT" sz="2000" dirty="0">
                <a:solidFill>
                  <a:srgbClr val="00B0F0"/>
                </a:solidFill>
              </a:rPr>
              <a:t>  </a:t>
            </a:r>
            <a:r>
              <a:rPr lang="pt-BR" sz="2000" dirty="0"/>
              <a:t>Pessoas por mesa </a:t>
            </a:r>
            <a:r>
              <a:rPr lang="pt-PT" sz="2000" b="1" dirty="0">
                <a:solidFill>
                  <a:schemeClr val="bg1">
                    <a:lumMod val="65000"/>
                  </a:schemeClr>
                </a:solidFill>
              </a:rPr>
              <a:t>(Não coabitantes</a:t>
            </a:r>
            <a:r>
              <a:rPr lang="pt-PT" sz="200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pt-BR" sz="2000" dirty="0"/>
              <a:t>, mas </a:t>
            </a:r>
            <a:r>
              <a:rPr lang="pt-BR" sz="2000" i="1" u="sng" dirty="0"/>
              <a:t>é </a:t>
            </a:r>
            <a:r>
              <a:rPr lang="pt-BR" sz="2000" b="1" i="1" u="sng" dirty="0"/>
              <a:t>obrigatório </a:t>
            </a:r>
            <a:r>
              <a:rPr lang="pt-BR" sz="2000" i="1" u="sng" dirty="0"/>
              <a:t>uma </a:t>
            </a:r>
            <a:r>
              <a:rPr lang="pt-BR" sz="2000" b="1" i="1" u="sng" dirty="0"/>
              <a:t>distância de pelo menos 2 metros entre pessoas</a:t>
            </a:r>
            <a:r>
              <a:rPr lang="pt-BR" sz="2000" b="1" dirty="0"/>
              <a:t>;</a:t>
            </a:r>
            <a:endParaRPr lang="pt-BR" sz="2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dirty="0"/>
              <a:t>PS: Independentemente da idade, </a:t>
            </a:r>
            <a:r>
              <a:rPr lang="pt-PT" sz="2000" b="1" dirty="0"/>
              <a:t>as crianças </a:t>
            </a:r>
            <a:r>
              <a:rPr lang="pt-PT" sz="2000" dirty="0"/>
              <a:t>contam como uma pessoa  para efeitos de lotação. </a:t>
            </a:r>
            <a:endParaRPr lang="en-US" sz="2000" dirty="0"/>
          </a:p>
          <a:p>
            <a:endParaRPr lang="pt-PT" sz="2000" dirty="0"/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838199" y="1214438"/>
            <a:ext cx="10758055" cy="49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2600" b="1" dirty="0">
                <a:solidFill>
                  <a:schemeClr val="bg1">
                    <a:lumMod val="50000"/>
                  </a:schemeClr>
                </a:solidFill>
              </a:rPr>
              <a:t>Restauração Bebidas e Similares – Tipo de clientes e lotação  </a:t>
            </a:r>
          </a:p>
        </p:txBody>
      </p:sp>
      <p:pic>
        <p:nvPicPr>
          <p:cNvPr id="5" name="Imagem 4" descr="Uma imagem com texto, ClipArt&#10;&#10;Descrição gerada automaticamente">
            <a:extLst>
              <a:ext uri="{FF2B5EF4-FFF2-40B4-BE49-F238E27FC236}">
                <a16:creationId xmlns:a16="http://schemas.microsoft.com/office/drawing/2014/main" id="{862013C5-6111-4309-86B2-667EA391CD2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9031" y="266263"/>
            <a:ext cx="2227577" cy="6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75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838199" y="1214438"/>
            <a:ext cx="10758055" cy="49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2600" b="1" dirty="0">
                <a:solidFill>
                  <a:schemeClr val="bg1">
                    <a:lumMod val="50000"/>
                  </a:schemeClr>
                </a:solidFill>
              </a:rPr>
              <a:t>RBS – Clientes e formas de disposição de mesas e cadeiras </a:t>
            </a:r>
          </a:p>
        </p:txBody>
      </p:sp>
      <p:sp>
        <p:nvSpPr>
          <p:cNvPr id="5" name="Rectângulo 4"/>
          <p:cNvSpPr/>
          <p:nvPr/>
        </p:nvSpPr>
        <p:spPr>
          <a:xfrm>
            <a:off x="838199" y="1710047"/>
            <a:ext cx="4778830" cy="4416594"/>
          </a:xfrm>
          <a:prstGeom prst="rect">
            <a:avLst/>
          </a:prstGeom>
          <a:ln w="38100" cmpd="thickThin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pt-BR" sz="2000" dirty="0"/>
              <a:t>Clientes, cuja </a:t>
            </a:r>
            <a:r>
              <a:rPr lang="pt-BR" sz="2000" b="1" dirty="0"/>
              <a:t>distância pode ser inferior a 2 metros por pessoa </a:t>
            </a:r>
            <a:r>
              <a:rPr lang="pt-PT" b="1" dirty="0">
                <a:solidFill>
                  <a:schemeClr val="bg1">
                    <a:lumMod val="65000"/>
                  </a:schemeClr>
                </a:solidFill>
              </a:rPr>
              <a:t>(Coabitantes</a:t>
            </a: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pt-PT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PT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PT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PT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PT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PT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PT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PT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PT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PT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PT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PT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PT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PT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PT" sz="9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5866409" y="1710047"/>
            <a:ext cx="5160981" cy="1261884"/>
          </a:xfrm>
          <a:prstGeom prst="rect">
            <a:avLst/>
          </a:prstGeom>
          <a:ln w="38100" cmpd="dbl">
            <a:solidFill>
              <a:srgbClr val="002060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pt-BR" sz="2000" dirty="0"/>
              <a:t>Clientes, cuja </a:t>
            </a:r>
            <a:r>
              <a:rPr lang="pt-BR" sz="2000" b="1" dirty="0"/>
              <a:t>distância é de pelo menos, 2 metros por pessoa </a:t>
            </a:r>
          </a:p>
          <a:p>
            <a:pPr algn="ctr"/>
            <a:r>
              <a:rPr lang="pt-PT" b="1" dirty="0">
                <a:solidFill>
                  <a:schemeClr val="bg1">
                    <a:lumMod val="65000"/>
                  </a:schemeClr>
                </a:solidFill>
              </a:rPr>
              <a:t>(Não Coabitantes)</a:t>
            </a:r>
          </a:p>
          <a:p>
            <a:pPr algn="ctr"/>
            <a:endParaRPr lang="pt-PT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55" y="2415655"/>
            <a:ext cx="5363570" cy="380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838199" y="6118764"/>
            <a:ext cx="10189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 PS: </a:t>
            </a:r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Em ambos os casos está garantido o distanciamento  entre pessoas, assim como, </a:t>
            </a:r>
          </a:p>
          <a:p>
            <a:pPr algn="ctr"/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o corredor entre mesas, de pelo menos, 1,5 metros.</a:t>
            </a:r>
            <a:endParaRPr 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49" y="2609136"/>
            <a:ext cx="4365929" cy="350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 descr="Uma imagem com texto, ClipArt&#10;&#10;Descrição gerada automaticamente">
            <a:extLst>
              <a:ext uri="{FF2B5EF4-FFF2-40B4-BE49-F238E27FC236}">
                <a16:creationId xmlns:a16="http://schemas.microsoft.com/office/drawing/2014/main" id="{5A7A302A-BF95-43FC-B7C8-D6CE3A3F5B3B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9031" y="266263"/>
            <a:ext cx="2227577" cy="6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1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838199" y="1214438"/>
            <a:ext cx="10758055" cy="8063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9600" b="1" dirty="0">
                <a:solidFill>
                  <a:schemeClr val="bg1">
                    <a:lumMod val="50000"/>
                  </a:schemeClr>
                </a:solidFill>
              </a:rPr>
              <a:t>RBS – Disposição Modelar de Mesas e Cadeiras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9600" b="1" dirty="0"/>
              <a:t>|</a:t>
            </a:r>
            <a:r>
              <a:rPr lang="pt-PT" sz="9600" b="1" dirty="0">
                <a:solidFill>
                  <a:schemeClr val="bg1">
                    <a:lumMod val="50000"/>
                  </a:schemeClr>
                </a:solidFill>
              </a:rPr>
              <a:t>Mesas: </a:t>
            </a:r>
            <a:r>
              <a:rPr lang="pt-PT" sz="9600" b="1" dirty="0"/>
              <a:t>4</a:t>
            </a:r>
            <a:r>
              <a:rPr lang="pt-PT" sz="9600" b="1" dirty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pt-PT" sz="9600" b="1" dirty="0"/>
              <a:t> </a:t>
            </a:r>
            <a:r>
              <a:rPr lang="pt-PT" sz="9600" b="1" dirty="0">
                <a:solidFill>
                  <a:schemeClr val="bg1">
                    <a:lumMod val="50000"/>
                  </a:schemeClr>
                </a:solidFill>
              </a:rPr>
              <a:t>Área: </a:t>
            </a:r>
            <a:r>
              <a:rPr lang="pt-PT" sz="9600" b="1" dirty="0"/>
              <a:t>20m2 </a:t>
            </a:r>
            <a:r>
              <a:rPr lang="pt-PT" sz="9600" b="1" dirty="0">
                <a:solidFill>
                  <a:schemeClr val="bg1">
                    <a:lumMod val="50000"/>
                  </a:schemeClr>
                </a:solidFill>
              </a:rPr>
              <a:t>(5X4)</a:t>
            </a:r>
            <a:r>
              <a:rPr lang="pt-PT" sz="9600" b="1" dirty="0"/>
              <a:t>|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2" y="2215172"/>
            <a:ext cx="3847634" cy="412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71" y="2215172"/>
            <a:ext cx="3472152" cy="32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59" y="2215172"/>
            <a:ext cx="3600734" cy="368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ângulo 13"/>
          <p:cNvSpPr/>
          <p:nvPr/>
        </p:nvSpPr>
        <p:spPr>
          <a:xfrm>
            <a:off x="8161362" y="5407206"/>
            <a:ext cx="369854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“Distância  de pelo menos </a:t>
            </a:r>
          </a:p>
          <a:p>
            <a:pPr algn="ctr"/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2 metros por pessoa”</a:t>
            </a:r>
            <a:endParaRPr lang="pt-PT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b="1" i="1" u="sng" dirty="0"/>
              <a:t>No interior 4 pessoas; No  exterior 6.</a:t>
            </a:r>
            <a:r>
              <a:rPr lang="pt-PT" b="1" dirty="0"/>
              <a:t>  </a:t>
            </a:r>
          </a:p>
        </p:txBody>
      </p:sp>
      <p:pic>
        <p:nvPicPr>
          <p:cNvPr id="8" name="Imagem 7" descr="Uma imagem com texto, ClipArt&#10;&#10;Descrição gerada automaticamente">
            <a:extLst>
              <a:ext uri="{FF2B5EF4-FFF2-40B4-BE49-F238E27FC236}">
                <a16:creationId xmlns:a16="http://schemas.microsoft.com/office/drawing/2014/main" id="{D50D8177-7049-4FD1-9325-1DF559D774CE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9031" y="266263"/>
            <a:ext cx="2227577" cy="6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43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838199" y="1214438"/>
            <a:ext cx="10758055" cy="8063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9600" b="1" dirty="0">
                <a:solidFill>
                  <a:schemeClr val="bg1">
                    <a:lumMod val="50000"/>
                  </a:schemeClr>
                </a:solidFill>
              </a:rPr>
              <a:t>RBS – Disposição Modelar de Mesas e Cadeiras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9600" b="1" dirty="0"/>
              <a:t>|</a:t>
            </a:r>
            <a:r>
              <a:rPr lang="pt-PT" sz="9600" b="1" dirty="0">
                <a:solidFill>
                  <a:schemeClr val="bg1">
                    <a:lumMod val="50000"/>
                  </a:schemeClr>
                </a:solidFill>
              </a:rPr>
              <a:t>Mesas: </a:t>
            </a:r>
            <a:r>
              <a:rPr lang="pt-PT" sz="9600" b="1" dirty="0"/>
              <a:t>2 ou 4</a:t>
            </a:r>
            <a:r>
              <a:rPr lang="pt-PT" sz="9600" b="1" dirty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pt-PT" sz="9600" b="1" dirty="0"/>
              <a:t> </a:t>
            </a:r>
            <a:r>
              <a:rPr lang="pt-PT" sz="9600" b="1" dirty="0">
                <a:solidFill>
                  <a:schemeClr val="bg1">
                    <a:lumMod val="50000"/>
                  </a:schemeClr>
                </a:solidFill>
              </a:rPr>
              <a:t>Área: </a:t>
            </a:r>
            <a:r>
              <a:rPr lang="pt-PT" sz="9600" b="1" dirty="0"/>
              <a:t>12m2 </a:t>
            </a:r>
            <a:r>
              <a:rPr lang="pt-PT" sz="9600" b="1" dirty="0">
                <a:solidFill>
                  <a:schemeClr val="bg1">
                    <a:lumMod val="50000"/>
                  </a:schemeClr>
                </a:solidFill>
              </a:rPr>
              <a:t>(5X2)</a:t>
            </a:r>
            <a:r>
              <a:rPr lang="pt-PT" sz="9600" b="1" dirty="0"/>
              <a:t>|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327545" y="3521517"/>
            <a:ext cx="5472753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pt-PT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Mesas: </a:t>
            </a:r>
            <a:r>
              <a:rPr lang="pt-PT" sz="2000" b="1" dirty="0"/>
              <a:t>2; 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Área: </a:t>
            </a:r>
            <a:r>
              <a:rPr lang="pt-PT" sz="2000" b="1" dirty="0"/>
              <a:t>12m2</a:t>
            </a:r>
            <a:r>
              <a:rPr lang="pt-PT" sz="2000" dirty="0"/>
              <a:t> 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(6X2)</a:t>
            </a:r>
          </a:p>
          <a:p>
            <a:pPr algn="ctr">
              <a:spcBef>
                <a:spcPts val="400"/>
              </a:spcBef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Lotação: </a:t>
            </a:r>
            <a:r>
              <a:rPr lang="pt-PT" sz="2000" b="1" dirty="0"/>
              <a:t>8 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Utentes </a:t>
            </a:r>
            <a:r>
              <a:rPr lang="pt-PT" sz="2000" dirty="0"/>
              <a:t>(Coabitantes)</a:t>
            </a:r>
            <a:r>
              <a:rPr lang="pt-PT" sz="2000" b="1" dirty="0"/>
              <a:t>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87" y="4248705"/>
            <a:ext cx="6178457" cy="244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80" y="3061641"/>
            <a:ext cx="4842680" cy="243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7233313" y="2364014"/>
            <a:ext cx="423080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pt-PT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Mesas: </a:t>
            </a:r>
            <a:r>
              <a:rPr lang="pt-PT" sz="2000" b="1" dirty="0">
                <a:solidFill>
                  <a:prstClr val="black"/>
                </a:solidFill>
              </a:rPr>
              <a:t>4; 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Área: </a:t>
            </a:r>
            <a:r>
              <a:rPr lang="pt-PT" sz="2000" b="1" dirty="0"/>
              <a:t>12m2</a:t>
            </a:r>
            <a:r>
              <a:rPr lang="pt-PT" sz="2000" dirty="0"/>
              <a:t> 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(6X2)</a:t>
            </a:r>
          </a:p>
          <a:p>
            <a:pPr algn="ctr">
              <a:spcBef>
                <a:spcPts val="400"/>
              </a:spcBef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Lotação: </a:t>
            </a:r>
            <a:r>
              <a:rPr lang="pt-PT" sz="2000" b="1" dirty="0"/>
              <a:t>4 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Utentes </a:t>
            </a:r>
            <a:r>
              <a:rPr lang="pt-PT" sz="2000" dirty="0"/>
              <a:t>(</a:t>
            </a:r>
            <a:r>
              <a:rPr lang="pt-PT" sz="2000" b="1" dirty="0"/>
              <a:t>Não Coabitantes</a:t>
            </a:r>
            <a:r>
              <a:rPr lang="pt-PT" sz="20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agem 7" descr="Uma imagem com texto, ClipArt&#10;&#10;Descrição gerada automaticamente">
            <a:extLst>
              <a:ext uri="{FF2B5EF4-FFF2-40B4-BE49-F238E27FC236}">
                <a16:creationId xmlns:a16="http://schemas.microsoft.com/office/drawing/2014/main" id="{DC148321-E183-4CFA-9831-37BDD72BFC87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9031" y="266263"/>
            <a:ext cx="2227577" cy="6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33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838199" y="1214438"/>
            <a:ext cx="10758055" cy="706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9600" b="1" dirty="0">
                <a:solidFill>
                  <a:schemeClr val="bg1">
                    <a:lumMod val="50000"/>
                  </a:schemeClr>
                </a:solidFill>
              </a:rPr>
              <a:t>RBS – Disposição Modelar de Mesas e Cadeiras para Exterior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pt-PT" sz="7200" b="1" dirty="0"/>
              <a:t>|</a:t>
            </a:r>
            <a:r>
              <a:rPr lang="pt-PT" sz="7200" b="1" dirty="0">
                <a:solidFill>
                  <a:schemeClr val="bg1">
                    <a:lumMod val="50000"/>
                  </a:schemeClr>
                </a:solidFill>
              </a:rPr>
              <a:t>Mesas: </a:t>
            </a:r>
            <a:r>
              <a:rPr lang="pt-PT" sz="7200" b="1" dirty="0"/>
              <a:t>12</a:t>
            </a:r>
            <a:r>
              <a:rPr lang="pt-PT" sz="7200" b="1" dirty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pt-PT" sz="7200" b="1" dirty="0"/>
              <a:t> </a:t>
            </a:r>
            <a:r>
              <a:rPr lang="pt-PT" sz="7200" b="1" dirty="0">
                <a:solidFill>
                  <a:schemeClr val="bg1">
                    <a:lumMod val="50000"/>
                  </a:schemeClr>
                </a:solidFill>
              </a:rPr>
              <a:t>Área: </a:t>
            </a:r>
            <a:r>
              <a:rPr lang="pt-PT" sz="7200" b="1" dirty="0"/>
              <a:t>45m2 (7,5X6)</a:t>
            </a:r>
            <a:r>
              <a:rPr lang="pt-PT" sz="7200" b="1" dirty="0">
                <a:solidFill>
                  <a:schemeClr val="bg1">
                    <a:lumMod val="50000"/>
                  </a:schemeClr>
                </a:solidFill>
              </a:rPr>
              <a:t>; Lotação Max..: </a:t>
            </a:r>
            <a:r>
              <a:rPr lang="pt-PT" sz="7200" b="1" dirty="0"/>
              <a:t>24 Pessoas (Coabitantes) e  12 Pessoas (Não Coabitantes)|</a:t>
            </a:r>
          </a:p>
        </p:txBody>
      </p:sp>
      <p:sp>
        <p:nvSpPr>
          <p:cNvPr id="2" name="Rectângulo 1"/>
          <p:cNvSpPr/>
          <p:nvPr/>
        </p:nvSpPr>
        <p:spPr>
          <a:xfrm>
            <a:off x="838199" y="6118764"/>
            <a:ext cx="10189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 PS: </a:t>
            </a:r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Em ambos os casos está garantido o distanciamento  entre pessoas, assim como, </a:t>
            </a:r>
          </a:p>
          <a:p>
            <a:pPr algn="ctr"/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o corredor entre mesas, de pelo menos, 1,5 metros. </a:t>
            </a:r>
            <a:endParaRPr 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178722" y="2118096"/>
            <a:ext cx="4817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“Distância inferior a 2 metros por pessoa”</a:t>
            </a:r>
            <a:endParaRPr lang="pt-PT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sz="2000" dirty="0"/>
              <a:t>Cada conjunto de  3 mesas e 6 cadeiras permite: </a:t>
            </a:r>
            <a:r>
              <a:rPr lang="pt-PT" sz="2000" b="1" i="1" u="sng" dirty="0"/>
              <a:t>No exterior 6 pessoas</a:t>
            </a:r>
            <a:r>
              <a:rPr lang="pt-PT" sz="2000" b="1" dirty="0"/>
              <a:t>;  </a:t>
            </a:r>
          </a:p>
        </p:txBody>
      </p:sp>
      <p:sp>
        <p:nvSpPr>
          <p:cNvPr id="10" name="Seta para a direita 9"/>
          <p:cNvSpPr/>
          <p:nvPr/>
        </p:nvSpPr>
        <p:spPr>
          <a:xfrm>
            <a:off x="6070896" y="2472740"/>
            <a:ext cx="957702" cy="614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ta para a direita 11"/>
          <p:cNvSpPr/>
          <p:nvPr/>
        </p:nvSpPr>
        <p:spPr>
          <a:xfrm>
            <a:off x="6070894" y="4392527"/>
            <a:ext cx="957702" cy="614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ângulo 12"/>
          <p:cNvSpPr/>
          <p:nvPr/>
        </p:nvSpPr>
        <p:spPr>
          <a:xfrm>
            <a:off x="7178722" y="3822438"/>
            <a:ext cx="4817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“Distância de pelo menos, 2 metros por pessoa”</a:t>
            </a:r>
            <a:endParaRPr lang="pt-PT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sz="2000" dirty="0"/>
              <a:t>Cada conjunto de  3 mesas e 6 cadeiras permite: </a:t>
            </a:r>
            <a:r>
              <a:rPr lang="pt-PT" sz="2000" b="1" i="1" u="sng" dirty="0"/>
              <a:t>Apenas 3 pessoas sentadas alternadamente</a:t>
            </a:r>
            <a:r>
              <a:rPr lang="pt-PT" sz="2000" b="1" dirty="0"/>
              <a:t>;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2" y="2118096"/>
            <a:ext cx="5470264" cy="406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m 10" descr="Uma imagem com texto, ClipArt&#10;&#10;Descrição gerada automaticamente">
            <a:extLst>
              <a:ext uri="{FF2B5EF4-FFF2-40B4-BE49-F238E27FC236}">
                <a16:creationId xmlns:a16="http://schemas.microsoft.com/office/drawing/2014/main" id="{D8DB3096-260E-4739-8E9C-6F43B847865E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9031" y="266263"/>
            <a:ext cx="2227577" cy="6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  <p:bldP spid="12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838199" y="1214438"/>
            <a:ext cx="10758055" cy="600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9600" b="1" dirty="0">
                <a:solidFill>
                  <a:schemeClr val="bg1">
                    <a:lumMod val="50000"/>
                  </a:schemeClr>
                </a:solidFill>
              </a:rPr>
              <a:t>Restauração Bebidas e Similares – Disposição incorrecta das mesas</a:t>
            </a:r>
            <a:endParaRPr lang="pt-PT" sz="9600" b="1" dirty="0"/>
          </a:p>
        </p:txBody>
      </p:sp>
      <p:sp>
        <p:nvSpPr>
          <p:cNvPr id="14" name="Rectângulo 13"/>
          <p:cNvSpPr/>
          <p:nvPr/>
        </p:nvSpPr>
        <p:spPr>
          <a:xfrm>
            <a:off x="838198" y="2148067"/>
            <a:ext cx="10939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PT" sz="2400" dirty="0"/>
              <a:t>Nesta imagem, a </a:t>
            </a:r>
            <a:r>
              <a:rPr lang="pt-PT" sz="2400" b="1" dirty="0"/>
              <a:t>disposição das mesas não cumpre com a legislação</a:t>
            </a:r>
            <a:r>
              <a:rPr lang="pt-PT" sz="2400" dirty="0"/>
              <a:t> em vigor e não facilita o distanciamento social.</a:t>
            </a:r>
            <a:endParaRPr lang="pt-PT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18" y="2748232"/>
            <a:ext cx="5683568" cy="378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 descr="Uma imagem com texto, ClipArt&#10;&#10;Descrição gerada automaticamente">
            <a:extLst>
              <a:ext uri="{FF2B5EF4-FFF2-40B4-BE49-F238E27FC236}">
                <a16:creationId xmlns:a16="http://schemas.microsoft.com/office/drawing/2014/main" id="{D5881564-7D3D-4E83-87AF-182FE1D2C65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9031" y="266263"/>
            <a:ext cx="2227577" cy="6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91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5" name="Picture 2" descr="C:\CÁTIA TOMÁS\TRABALHOS\GNR imagens\1947446_10202144425587084_1207302458_n.jpg">
            <a:extLst>
              <a:ext uri="{FF2B5EF4-FFF2-40B4-BE49-F238E27FC236}">
                <a16:creationId xmlns:a16="http://schemas.microsoft.com/office/drawing/2014/main" id="{D68304F6-AF98-469C-B24B-95A8A150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27" y="2118167"/>
            <a:ext cx="2837428" cy="34064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32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e Conteúdo 4">
            <a:extLst>
              <a:ext uri="{FF2B5EF4-FFF2-40B4-BE49-F238E27FC236}">
                <a16:creationId xmlns:a16="http://schemas.microsoft.com/office/drawing/2014/main" id="{985DCB5E-93D1-0344-927F-C208E35D2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996698EC-0B85-4B9F-BF04-17F46B9F3E1A}"/>
              </a:ext>
            </a:extLst>
          </p:cNvPr>
          <p:cNvGrpSpPr/>
          <p:nvPr/>
        </p:nvGrpSpPr>
        <p:grpSpPr>
          <a:xfrm>
            <a:off x="1296952" y="1454046"/>
            <a:ext cx="9598096" cy="4886793"/>
            <a:chOff x="1296951" y="1708879"/>
            <a:chExt cx="9598096" cy="4886793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88D19E6-D60A-4265-A064-801C564459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03" b="54917"/>
            <a:stretch/>
          </p:blipFill>
          <p:spPr bwMode="auto">
            <a:xfrm>
              <a:off x="1296952" y="3266153"/>
              <a:ext cx="9598095" cy="3329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FD543D-3B48-4E66-97A1-B93E15B429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6" b="80666"/>
            <a:stretch/>
          </p:blipFill>
          <p:spPr bwMode="auto">
            <a:xfrm>
              <a:off x="1296951" y="1708879"/>
              <a:ext cx="9598095" cy="155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7EE6D493-8A22-47F8-8218-463F29ACF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60" y="216117"/>
            <a:ext cx="1299563" cy="8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419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5" name="Picture 2" descr="C:\CÁTIA TOMÁS\TRABALHOS\GNR imagens\1947446_10202144425587084_1207302458_n.jpg">
            <a:extLst>
              <a:ext uri="{FF2B5EF4-FFF2-40B4-BE49-F238E27FC236}">
                <a16:creationId xmlns:a16="http://schemas.microsoft.com/office/drawing/2014/main" id="{FD81A662-C14E-4D66-A759-FC5D5751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3" y="55084"/>
            <a:ext cx="919809" cy="11042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2">
            <a:extLst>
              <a:ext uri="{FF2B5EF4-FFF2-40B4-BE49-F238E27FC236}">
                <a16:creationId xmlns:a16="http://schemas.microsoft.com/office/drawing/2014/main" id="{E583BAC1-163C-4428-8458-BC61DBBB2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243994"/>
            <a:ext cx="1125788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3500" dirty="0">
                <a:solidFill>
                  <a:srgbClr val="002060"/>
                </a:solidFill>
              </a:rPr>
              <a:t>Legislação</a:t>
            </a:r>
            <a:endParaRPr kumimoji="0" lang="pt-PT" sz="3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09971D-2F63-4C90-B21A-E627571CE864}"/>
              </a:ext>
            </a:extLst>
          </p:cNvPr>
          <p:cNvSpPr txBox="1"/>
          <p:nvPr/>
        </p:nvSpPr>
        <p:spPr>
          <a:xfrm>
            <a:off x="452761" y="1979720"/>
            <a:ext cx="109639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Decreto n.º 7/2021 de 17 de abril, que regulamenta o estado de emergência decretado pelo Presidente da República.</a:t>
            </a:r>
          </a:p>
          <a:p>
            <a:endParaRPr lang="pt-PT" sz="2000" dirty="0"/>
          </a:p>
          <a:p>
            <a:r>
              <a:rPr lang="pt-PT" sz="2000" dirty="0"/>
              <a:t>Anexo II do Decreto n.º 3-A/2021 de 14 de janeiro.</a:t>
            </a:r>
          </a:p>
          <a:p>
            <a:endParaRPr lang="pt-PT" sz="2000" dirty="0"/>
          </a:p>
          <a:p>
            <a:r>
              <a:rPr lang="pt-PT" sz="2000" dirty="0"/>
              <a:t>Decreto-Lei n.º 28-B/2020 de 26 de junho, que estabelece o regime contraordenacional no âmbito da situação de calamidade, contingência e alerta.</a:t>
            </a:r>
          </a:p>
          <a:p>
            <a:endParaRPr lang="pt-PT" sz="2000" dirty="0"/>
          </a:p>
          <a:p>
            <a:r>
              <a:rPr lang="pt-PT" sz="2000" dirty="0"/>
              <a:t>Decreto-Lei n.º 10-A/2020 de 13 de março, que estabelece medidas excecionais e temporárias relativas à situação epidemiológica do novo Coronavírus - COVID 19.</a:t>
            </a:r>
          </a:p>
          <a:p>
            <a:endParaRPr lang="pt-PT" sz="2000" dirty="0"/>
          </a:p>
          <a:p>
            <a:endParaRPr lang="pt-PT" sz="2000" dirty="0"/>
          </a:p>
          <a:p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21404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5" name="Picture 2" descr="C:\CÁTIA TOMÁS\TRABALHOS\GNR imagens\1947446_10202144425587084_1207302458_n.jpg">
            <a:extLst>
              <a:ext uri="{FF2B5EF4-FFF2-40B4-BE49-F238E27FC236}">
                <a16:creationId xmlns:a16="http://schemas.microsoft.com/office/drawing/2014/main" id="{FD81A662-C14E-4D66-A759-FC5D5751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3" y="55084"/>
            <a:ext cx="919809" cy="11042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2">
            <a:extLst>
              <a:ext uri="{FF2B5EF4-FFF2-40B4-BE49-F238E27FC236}">
                <a16:creationId xmlns:a16="http://schemas.microsoft.com/office/drawing/2014/main" id="{E583BAC1-163C-4428-8458-BC61DBBB2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243994"/>
            <a:ext cx="1125788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500" dirty="0">
                <a:solidFill>
                  <a:srgbClr val="002060"/>
                </a:solidFill>
              </a:rPr>
              <a:t>Horários dos estabelecimentos</a:t>
            </a:r>
            <a:endParaRPr lang="pt-PT" sz="3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dirty="0"/>
              <a:t>Decreto n.º 7/2021 de 17 de abril – artigo 17.º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09971D-2F63-4C90-B21A-E627571CE864}"/>
              </a:ext>
            </a:extLst>
          </p:cNvPr>
          <p:cNvSpPr txBox="1"/>
          <p:nvPr/>
        </p:nvSpPr>
        <p:spPr>
          <a:xfrm>
            <a:off x="452761" y="2380770"/>
            <a:ext cx="109639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Horários de Abertura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Apenas </a:t>
            </a:r>
            <a:r>
              <a:rPr lang="pt-PT" sz="2000" b="1" dirty="0">
                <a:solidFill>
                  <a:srgbClr val="00B050"/>
                </a:solidFill>
              </a:rPr>
              <a:t>podem abrir ao público antes das 10:00 h</a:t>
            </a:r>
            <a:r>
              <a:rPr lang="pt-PT" sz="2000" dirty="0"/>
              <a:t> os estabelecimentos que </a:t>
            </a:r>
            <a:r>
              <a:rPr lang="pt-PT" sz="2000" b="1" dirty="0">
                <a:solidFill>
                  <a:srgbClr val="00B050"/>
                </a:solidFill>
              </a:rPr>
              <a:t>não tenham encerrado ao abrigo do disposto no Decreto n.º 3-A/2021</a:t>
            </a:r>
            <a:r>
              <a:rPr lang="pt-PT" sz="2000" dirty="0"/>
              <a:t>, de 14 de janeiro, </a:t>
            </a:r>
            <a:r>
              <a:rPr lang="pt-PT" sz="2000" b="1" dirty="0">
                <a:solidFill>
                  <a:srgbClr val="00B050"/>
                </a:solidFill>
              </a:rPr>
              <a:t>bem como</a:t>
            </a:r>
            <a:r>
              <a:rPr lang="pt-PT" sz="2000" dirty="0"/>
              <a:t>, nos termos em que sejam </a:t>
            </a:r>
            <a:r>
              <a:rPr lang="pt-PT" sz="2000" b="1" dirty="0">
                <a:solidFill>
                  <a:srgbClr val="00B050"/>
                </a:solidFill>
              </a:rPr>
              <a:t>admitidos ao abrigo do presente decreto</a:t>
            </a:r>
            <a:r>
              <a:rPr lang="pt-PT" sz="2000" dirty="0"/>
              <a:t>, os salões de cabeleireiro, os barbeiros, os institutos de beleza, os </a:t>
            </a:r>
            <a:r>
              <a:rPr lang="pt-PT" sz="2000" b="1" dirty="0">
                <a:solidFill>
                  <a:srgbClr val="00B050"/>
                </a:solidFill>
              </a:rPr>
              <a:t>restaurantes e similares</a:t>
            </a:r>
            <a:r>
              <a:rPr lang="pt-PT" sz="2000" dirty="0"/>
              <a:t>, as </a:t>
            </a:r>
            <a:r>
              <a:rPr lang="pt-PT" sz="2000" b="1" dirty="0">
                <a:solidFill>
                  <a:srgbClr val="00B050"/>
                </a:solidFill>
              </a:rPr>
              <a:t>cafetarias</a:t>
            </a:r>
            <a:r>
              <a:rPr lang="pt-PT" sz="2000" dirty="0"/>
              <a:t>, as </a:t>
            </a:r>
            <a:r>
              <a:rPr lang="pt-PT" sz="2000" b="1" dirty="0">
                <a:solidFill>
                  <a:srgbClr val="00B050"/>
                </a:solidFill>
              </a:rPr>
              <a:t>casas de chá</a:t>
            </a:r>
            <a:r>
              <a:rPr lang="pt-PT" sz="2000" dirty="0"/>
              <a:t> e afins e as instalações desportivas.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Ou seja, os estabelecimentos de restauração e similares (CAE com divisão </a:t>
            </a:r>
            <a:r>
              <a:rPr lang="pt-PT" sz="2000" b="1" dirty="0">
                <a:solidFill>
                  <a:srgbClr val="00B0F0"/>
                </a:solidFill>
              </a:rPr>
              <a:t>56</a:t>
            </a:r>
            <a:r>
              <a:rPr lang="pt-PT" sz="2000" dirty="0"/>
              <a:t>) abrem no horário habitual que estiver regulamentado pelo município.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10FADB3-8C4F-4D6F-B579-EBD76B9B50F9}"/>
              </a:ext>
            </a:extLst>
          </p:cNvPr>
          <p:cNvSpPr/>
          <p:nvPr/>
        </p:nvSpPr>
        <p:spPr>
          <a:xfrm>
            <a:off x="2216301" y="5449301"/>
            <a:ext cx="7775360" cy="400110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dirty="0"/>
              <a:t>Exemplo: Um café (CAE – </a:t>
            </a:r>
            <a:r>
              <a:rPr lang="pt-PT" sz="2000" b="1" dirty="0">
                <a:solidFill>
                  <a:srgbClr val="00B0F0"/>
                </a:solidFill>
              </a:rPr>
              <a:t>56</a:t>
            </a:r>
            <a:r>
              <a:rPr lang="pt-PT" sz="2000" dirty="0"/>
              <a:t>301) em Monte Real pode abrir às 08:00h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090581" y="1528687"/>
            <a:ext cx="14859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REGRA GERAL</a:t>
            </a:r>
          </a:p>
        </p:txBody>
      </p:sp>
    </p:spTree>
    <p:extLst>
      <p:ext uri="{BB962C8B-B14F-4D97-AF65-F5344CB8AC3E}">
        <p14:creationId xmlns:p14="http://schemas.microsoft.com/office/powerpoint/2010/main" val="4169773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5" name="Picture 2" descr="C:\CÁTIA TOMÁS\TRABALHOS\GNR imagens\1947446_10202144425587084_1207302458_n.jpg">
            <a:extLst>
              <a:ext uri="{FF2B5EF4-FFF2-40B4-BE49-F238E27FC236}">
                <a16:creationId xmlns:a16="http://schemas.microsoft.com/office/drawing/2014/main" id="{FD81A662-C14E-4D66-A759-FC5D5751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3" y="55084"/>
            <a:ext cx="919809" cy="11042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2">
            <a:extLst>
              <a:ext uri="{FF2B5EF4-FFF2-40B4-BE49-F238E27FC236}">
                <a16:creationId xmlns:a16="http://schemas.microsoft.com/office/drawing/2014/main" id="{E583BAC1-163C-4428-8458-BC61DBBB2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243994"/>
            <a:ext cx="1125788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500" dirty="0">
                <a:solidFill>
                  <a:srgbClr val="002060"/>
                </a:solidFill>
              </a:rPr>
              <a:t>Horários dos estabelecimentos</a:t>
            </a:r>
            <a:endParaRPr lang="pt-PT" sz="3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dirty="0"/>
              <a:t>Decreto n.º 7/2021 de 17 de abril – artigo 17.º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09971D-2F63-4C90-B21A-E627571CE864}"/>
              </a:ext>
            </a:extLst>
          </p:cNvPr>
          <p:cNvSpPr txBox="1"/>
          <p:nvPr/>
        </p:nvSpPr>
        <p:spPr>
          <a:xfrm>
            <a:off x="452761" y="2380770"/>
            <a:ext cx="10963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Código da atividade económica (CAE)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3601F1C-EF4B-4857-8282-6076C1292A57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00959" y="2780880"/>
            <a:ext cx="6867525" cy="365211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B0548C8-C3B9-4994-8028-BFD827BCC7DB}"/>
              </a:ext>
            </a:extLst>
          </p:cNvPr>
          <p:cNvSpPr/>
          <p:nvPr/>
        </p:nvSpPr>
        <p:spPr>
          <a:xfrm>
            <a:off x="2412461" y="2707061"/>
            <a:ext cx="439630" cy="40011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pt-PT" sz="2000" dirty="0">
              <a:solidFill>
                <a:srgbClr val="00B0F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44E86C7-9696-49D0-9438-009FC0A69D82}"/>
              </a:ext>
            </a:extLst>
          </p:cNvPr>
          <p:cNvSpPr/>
          <p:nvPr/>
        </p:nvSpPr>
        <p:spPr>
          <a:xfrm rot="1050932">
            <a:off x="7094731" y="2162619"/>
            <a:ext cx="4783030" cy="707886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dirty="0"/>
              <a:t>Um estabelecimento pode ter mais de 1 CAE</a:t>
            </a:r>
          </a:p>
          <a:p>
            <a:pPr algn="ctr"/>
            <a:r>
              <a:rPr lang="pt-PT" sz="2000" dirty="0"/>
              <a:t>Deve atender-se ao </a:t>
            </a:r>
            <a:r>
              <a:rPr lang="pt-PT" sz="2000" b="1" dirty="0">
                <a:solidFill>
                  <a:srgbClr val="00B0F0"/>
                </a:solidFill>
              </a:rPr>
              <a:t>CAE principal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4DECC13-7625-403F-A6D7-C8504D4D3482}"/>
              </a:ext>
            </a:extLst>
          </p:cNvPr>
          <p:cNvSpPr/>
          <p:nvPr/>
        </p:nvSpPr>
        <p:spPr>
          <a:xfrm>
            <a:off x="4022186" y="5361892"/>
            <a:ext cx="1178464" cy="26161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pt-PT" sz="1100" dirty="0">
              <a:solidFill>
                <a:srgbClr val="00B0F0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4DECC13-7625-403F-A6D7-C8504D4D3482}"/>
              </a:ext>
            </a:extLst>
          </p:cNvPr>
          <p:cNvSpPr/>
          <p:nvPr/>
        </p:nvSpPr>
        <p:spPr>
          <a:xfrm>
            <a:off x="4022186" y="5611062"/>
            <a:ext cx="1178464" cy="26161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pt-PT" sz="1100" dirty="0">
              <a:solidFill>
                <a:srgbClr val="00B0F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090581" y="1528687"/>
            <a:ext cx="14859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REGRA GERAL</a:t>
            </a:r>
          </a:p>
        </p:txBody>
      </p:sp>
    </p:spTree>
    <p:extLst>
      <p:ext uri="{BB962C8B-B14F-4D97-AF65-F5344CB8AC3E}">
        <p14:creationId xmlns:p14="http://schemas.microsoft.com/office/powerpoint/2010/main" val="175158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5" name="Picture 2" descr="C:\CÁTIA TOMÁS\TRABALHOS\GNR imagens\1947446_10202144425587084_1207302458_n.jpg">
            <a:extLst>
              <a:ext uri="{FF2B5EF4-FFF2-40B4-BE49-F238E27FC236}">
                <a16:creationId xmlns:a16="http://schemas.microsoft.com/office/drawing/2014/main" id="{FD81A662-C14E-4D66-A759-FC5D5751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3" y="55084"/>
            <a:ext cx="919809" cy="11042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2">
            <a:extLst>
              <a:ext uri="{FF2B5EF4-FFF2-40B4-BE49-F238E27FC236}">
                <a16:creationId xmlns:a16="http://schemas.microsoft.com/office/drawing/2014/main" id="{E583BAC1-163C-4428-8458-BC61DBBB2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243994"/>
            <a:ext cx="1125788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500" dirty="0">
                <a:solidFill>
                  <a:srgbClr val="002060"/>
                </a:solidFill>
              </a:rPr>
              <a:t>Horários dos estabelecimentos</a:t>
            </a:r>
            <a:endParaRPr lang="pt-PT" sz="3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dirty="0"/>
              <a:t>Decreto n.º 7/2021 de 17 de abril – artigo 17.º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09971D-2F63-4C90-B21A-E627571CE864}"/>
              </a:ext>
            </a:extLst>
          </p:cNvPr>
          <p:cNvSpPr txBox="1"/>
          <p:nvPr/>
        </p:nvSpPr>
        <p:spPr>
          <a:xfrm>
            <a:off x="452761" y="2380770"/>
            <a:ext cx="109639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Horários de Encerramento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4 — Os </a:t>
            </a:r>
            <a:r>
              <a:rPr lang="pt-PT" sz="2000" b="1" dirty="0">
                <a:solidFill>
                  <a:srgbClr val="FF0000"/>
                </a:solidFill>
              </a:rPr>
              <a:t>estabelecimentos de restauração e similares encerram às 22:30 h </a:t>
            </a:r>
            <a:r>
              <a:rPr lang="pt-PT" sz="2000" dirty="0"/>
              <a:t>durante os dias de semana e </a:t>
            </a:r>
            <a:r>
              <a:rPr lang="pt-PT" sz="2000" b="1" dirty="0">
                <a:solidFill>
                  <a:srgbClr val="FF0000"/>
                </a:solidFill>
              </a:rPr>
              <a:t>às 13:00 h aos sábados, domingos e feriados</a:t>
            </a:r>
            <a:r>
              <a:rPr lang="pt-PT" sz="2000" dirty="0"/>
              <a:t>.</a:t>
            </a:r>
          </a:p>
          <a:p>
            <a:pPr algn="just"/>
            <a:r>
              <a:rPr lang="pt-PT" sz="2000" dirty="0"/>
              <a:t>5 — Aos estabelecimentos de restauração e similares </a:t>
            </a:r>
            <a:r>
              <a:rPr lang="pt-PT" sz="2000" b="1" dirty="0">
                <a:solidFill>
                  <a:srgbClr val="FF0000"/>
                </a:solidFill>
              </a:rPr>
              <a:t>integrados</a:t>
            </a:r>
            <a:r>
              <a:rPr lang="pt-PT" sz="2000" dirty="0"/>
              <a:t> em </a:t>
            </a:r>
            <a:r>
              <a:rPr lang="pt-PT" sz="2000" b="1" dirty="0">
                <a:solidFill>
                  <a:srgbClr val="0070C0"/>
                </a:solidFill>
              </a:rPr>
              <a:t>estabelecimentos turísticos </a:t>
            </a:r>
            <a:r>
              <a:rPr lang="pt-PT" sz="2000" dirty="0"/>
              <a:t>ou em </a:t>
            </a:r>
            <a:r>
              <a:rPr lang="pt-PT" sz="2000" b="1" dirty="0">
                <a:solidFill>
                  <a:srgbClr val="0070C0"/>
                </a:solidFill>
              </a:rPr>
              <a:t>estabelecimentos de alojamento local </a:t>
            </a:r>
            <a:r>
              <a:rPr lang="pt-PT" sz="2000" dirty="0"/>
              <a:t>aplicam-se os horários referidos no número anterior, </a:t>
            </a:r>
            <a:r>
              <a:rPr lang="pt-PT" sz="2000" b="1" dirty="0">
                <a:solidFill>
                  <a:srgbClr val="FF0000"/>
                </a:solidFill>
              </a:rPr>
              <a:t>sem prejuízo </a:t>
            </a:r>
            <a:r>
              <a:rPr lang="pt-PT" sz="2000" dirty="0"/>
              <a:t>de, fora daqueles períodos, ser possível a entrega nos quartos dos hóspedes (</a:t>
            </a:r>
            <a:r>
              <a:rPr lang="pt-PT" sz="2000" i="1" dirty="0" err="1"/>
              <a:t>room</a:t>
            </a:r>
            <a:r>
              <a:rPr lang="pt-PT" sz="2000" i="1" dirty="0"/>
              <a:t> </a:t>
            </a:r>
            <a:r>
              <a:rPr lang="pt-PT" sz="2000" i="1" dirty="0" err="1"/>
              <a:t>service</a:t>
            </a:r>
            <a:r>
              <a:rPr lang="pt-PT" sz="2000" dirty="0"/>
              <a:t>) ou o consumo fora do estabelecimento através de entrega ao domicílio, diretamente ou através de intermediário, bem como para disponibilização de refeições ou produtos embalados à porta do estabelecimento ou ao postigo (</a:t>
            </a:r>
            <a:r>
              <a:rPr lang="pt-PT" sz="2000" i="1" dirty="0" err="1"/>
              <a:t>take-away</a:t>
            </a:r>
            <a:r>
              <a:rPr lang="pt-PT" sz="2000" dirty="0"/>
              <a:t>).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10FADB3-8C4F-4D6F-B579-EBD76B9B50F9}"/>
              </a:ext>
            </a:extLst>
          </p:cNvPr>
          <p:cNvSpPr/>
          <p:nvPr/>
        </p:nvSpPr>
        <p:spPr>
          <a:xfrm>
            <a:off x="2216301" y="5614006"/>
            <a:ext cx="7775360" cy="1015663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dirty="0"/>
              <a:t>Exemplo: Um restaurante (CAE – </a:t>
            </a:r>
            <a:r>
              <a:rPr lang="pt-PT" sz="2000" b="1" dirty="0">
                <a:solidFill>
                  <a:srgbClr val="00B0F0"/>
                </a:solidFill>
              </a:rPr>
              <a:t>56</a:t>
            </a:r>
            <a:r>
              <a:rPr lang="pt-PT" sz="2000" dirty="0"/>
              <a:t>101) em Maceira </a:t>
            </a:r>
            <a:r>
              <a:rPr lang="pt-PT" sz="2000" b="1" dirty="0">
                <a:solidFill>
                  <a:srgbClr val="FF0000"/>
                </a:solidFill>
              </a:rPr>
              <a:t>encerra às 22:30 h </a:t>
            </a:r>
            <a:r>
              <a:rPr lang="pt-PT" sz="2000" dirty="0"/>
              <a:t>de segunda-feira a sexta-feira</a:t>
            </a:r>
          </a:p>
          <a:p>
            <a:pPr algn="ctr"/>
            <a:r>
              <a:rPr lang="pt-PT" sz="2000" dirty="0"/>
              <a:t>Porém ao sábado tem de encerrar às </a:t>
            </a:r>
            <a:r>
              <a:rPr lang="pt-PT" sz="2000" b="1" dirty="0">
                <a:solidFill>
                  <a:srgbClr val="FF0000"/>
                </a:solidFill>
              </a:rPr>
              <a:t>13:00 h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090581" y="1528687"/>
            <a:ext cx="14859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REGRA GERAL</a:t>
            </a:r>
          </a:p>
        </p:txBody>
      </p:sp>
    </p:spTree>
    <p:extLst>
      <p:ext uri="{BB962C8B-B14F-4D97-AF65-F5344CB8AC3E}">
        <p14:creationId xmlns:p14="http://schemas.microsoft.com/office/powerpoint/2010/main" val="3461276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5" name="Picture 2" descr="C:\CÁTIA TOMÁS\TRABALHOS\GNR imagens\1947446_10202144425587084_1207302458_n.jpg">
            <a:extLst>
              <a:ext uri="{FF2B5EF4-FFF2-40B4-BE49-F238E27FC236}">
                <a16:creationId xmlns:a16="http://schemas.microsoft.com/office/drawing/2014/main" id="{FD81A662-C14E-4D66-A759-FC5D5751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3" y="55084"/>
            <a:ext cx="919809" cy="11042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2">
            <a:extLst>
              <a:ext uri="{FF2B5EF4-FFF2-40B4-BE49-F238E27FC236}">
                <a16:creationId xmlns:a16="http://schemas.microsoft.com/office/drawing/2014/main" id="{E583BAC1-163C-4428-8458-BC61DBBB2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243994"/>
            <a:ext cx="1125788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500" dirty="0">
                <a:solidFill>
                  <a:srgbClr val="002060"/>
                </a:solidFill>
              </a:rPr>
              <a:t>Horários dos estabelecimentos</a:t>
            </a:r>
            <a:endParaRPr lang="pt-PT" sz="3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dirty="0"/>
              <a:t>Decreto n.º 7/2021 de 17 de abril – artigo 18.º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09971D-2F63-4C90-B21A-E627571CE864}"/>
              </a:ext>
            </a:extLst>
          </p:cNvPr>
          <p:cNvSpPr txBox="1"/>
          <p:nvPr/>
        </p:nvSpPr>
        <p:spPr>
          <a:xfrm>
            <a:off x="452761" y="2380770"/>
            <a:ext cx="109639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Exceções aos horários de funcionamento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Ficam excluídos do âmbito de aplicação de quaisquer regras fixadas no presente decreto que incidam sobre horários de abertura, funcionamento ou encerramento de estabelecimentos, independentemente da sua localização ou área: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Serviços Médicos – Farmácias e Parafarmácias – Estabelecimentos Educativos – </a:t>
            </a:r>
            <a:r>
              <a:rPr lang="pt-PT" sz="2000" dirty="0">
                <a:solidFill>
                  <a:srgbClr val="0070C0"/>
                </a:solidFill>
              </a:rPr>
              <a:t>Estabelecimentos Turísticos</a:t>
            </a:r>
            <a:r>
              <a:rPr lang="pt-PT" sz="2000" dirty="0"/>
              <a:t> – Funerárias – Postos de Combustíveis – Aluguer de Veículos – Estabelecimentos no interior de Aeroportos</a:t>
            </a:r>
          </a:p>
          <a:p>
            <a:pPr algn="just"/>
            <a:endParaRPr lang="pt-PT" sz="20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A9682A9-C0E5-4F75-A88A-2C68766EEEBF}"/>
              </a:ext>
            </a:extLst>
          </p:cNvPr>
          <p:cNvSpPr/>
          <p:nvPr/>
        </p:nvSpPr>
        <p:spPr>
          <a:xfrm>
            <a:off x="2216301" y="5241094"/>
            <a:ext cx="7775360" cy="1015663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dirty="0"/>
              <a:t>Exemplo: Uma pensão (CAE 55112) em Leiria pode estar a laborar 24h e servir pequenos almoços em </a:t>
            </a:r>
            <a:r>
              <a:rPr lang="pt-PT" sz="2000" i="1" dirty="0" err="1"/>
              <a:t>room</a:t>
            </a:r>
            <a:r>
              <a:rPr lang="pt-PT" sz="2000" i="1" dirty="0"/>
              <a:t> </a:t>
            </a:r>
            <a:r>
              <a:rPr lang="pt-PT" sz="2000" i="1" dirty="0" err="1"/>
              <a:t>service</a:t>
            </a:r>
            <a:r>
              <a:rPr lang="pt-PT" sz="2000" dirty="0"/>
              <a:t> antes das 10:00 h ou jantar depois das 22:30 h.</a:t>
            </a:r>
            <a:endParaRPr lang="pt-PT" sz="2000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090581" y="1528687"/>
            <a:ext cx="14859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REGRA GERAL</a:t>
            </a:r>
          </a:p>
        </p:txBody>
      </p:sp>
    </p:spTree>
    <p:extLst>
      <p:ext uri="{BB962C8B-B14F-4D97-AF65-F5344CB8AC3E}">
        <p14:creationId xmlns:p14="http://schemas.microsoft.com/office/powerpoint/2010/main" val="3659273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5" name="Picture 2" descr="C:\CÁTIA TOMÁS\TRABALHOS\GNR imagens\1947446_10202144425587084_1207302458_n.jpg">
            <a:extLst>
              <a:ext uri="{FF2B5EF4-FFF2-40B4-BE49-F238E27FC236}">
                <a16:creationId xmlns:a16="http://schemas.microsoft.com/office/drawing/2014/main" id="{FD81A662-C14E-4D66-A759-FC5D5751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3" y="55084"/>
            <a:ext cx="919809" cy="11042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2">
            <a:extLst>
              <a:ext uri="{FF2B5EF4-FFF2-40B4-BE49-F238E27FC236}">
                <a16:creationId xmlns:a16="http://schemas.microsoft.com/office/drawing/2014/main" id="{E583BAC1-163C-4428-8458-BC61DBBB2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243994"/>
            <a:ext cx="1125788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500" dirty="0">
                <a:solidFill>
                  <a:srgbClr val="002060"/>
                </a:solidFill>
              </a:rPr>
              <a:t>Regime Contraordenacional</a:t>
            </a:r>
            <a:endParaRPr lang="pt-PT" sz="3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dirty="0"/>
              <a:t>Decreto-Lei n.º 28-B/2020 de 26 de junho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2C93D34-9A10-4A61-9315-8F2801775F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840868"/>
              </p:ext>
            </p:extLst>
          </p:nvPr>
        </p:nvGraphicFramePr>
        <p:xfrm>
          <a:off x="405993" y="2209226"/>
          <a:ext cx="11395975" cy="152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DD269EEF-913E-4BB7-BB56-5891457DED86}"/>
              </a:ext>
            </a:extLst>
          </p:cNvPr>
          <p:cNvSpPr txBox="1"/>
          <p:nvPr/>
        </p:nvSpPr>
        <p:spPr>
          <a:xfrm>
            <a:off x="452761" y="3725036"/>
            <a:ext cx="10963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Nos termos do n.º 1 do artigo 5.º do Decreto-Lei n.º 28-B/2020 de 26 de junho compete à GNR, PSP, PM, ASAE e Polícias Municipais a </a:t>
            </a:r>
            <a:r>
              <a:rPr lang="pt-PT" sz="2000" b="1" dirty="0">
                <a:solidFill>
                  <a:srgbClr val="00B0F0"/>
                </a:solidFill>
              </a:rPr>
              <a:t>fiscalização</a:t>
            </a:r>
            <a:r>
              <a:rPr lang="pt-PT" sz="2000" dirty="0"/>
              <a:t> das violações dos deveres previstos.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799D6E7-98A1-4861-9D24-E196D0C60B13}"/>
              </a:ext>
            </a:extLst>
          </p:cNvPr>
          <p:cNvSpPr/>
          <p:nvPr/>
        </p:nvSpPr>
        <p:spPr>
          <a:xfrm>
            <a:off x="1329430" y="4714644"/>
            <a:ext cx="9066322" cy="1015663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dirty="0">
                <a:solidFill>
                  <a:schemeClr val="tx1"/>
                </a:solidFill>
              </a:rPr>
              <a:t>A fiscalização surge de </a:t>
            </a:r>
            <a:r>
              <a:rPr lang="pt-PT" sz="2000" b="1" dirty="0">
                <a:solidFill>
                  <a:srgbClr val="00B0F0"/>
                </a:solidFill>
              </a:rPr>
              <a:t>iniciativa própria</a:t>
            </a:r>
            <a:r>
              <a:rPr lang="pt-PT" sz="2000" dirty="0">
                <a:solidFill>
                  <a:schemeClr val="tx1"/>
                </a:solidFill>
              </a:rPr>
              <a:t>, através de operações policiais planeadas </a:t>
            </a:r>
          </a:p>
          <a:p>
            <a:pPr algn="ctr"/>
            <a:r>
              <a:rPr lang="pt-PT" sz="2000" dirty="0">
                <a:solidFill>
                  <a:schemeClr val="tx1"/>
                </a:solidFill>
              </a:rPr>
              <a:t>e/ou</a:t>
            </a:r>
          </a:p>
          <a:p>
            <a:pPr algn="ctr"/>
            <a:r>
              <a:rPr lang="pt-PT" sz="2000" dirty="0">
                <a:solidFill>
                  <a:schemeClr val="tx1"/>
                </a:solidFill>
              </a:rPr>
              <a:t>Resposta após </a:t>
            </a:r>
            <a:r>
              <a:rPr lang="pt-PT" sz="2000" b="1" dirty="0">
                <a:solidFill>
                  <a:srgbClr val="00B0F0"/>
                </a:solidFill>
              </a:rPr>
              <a:t>denúncia</a:t>
            </a:r>
          </a:p>
        </p:txBody>
      </p:sp>
    </p:spTree>
    <p:extLst>
      <p:ext uri="{BB962C8B-B14F-4D97-AF65-F5344CB8AC3E}">
        <p14:creationId xmlns:p14="http://schemas.microsoft.com/office/powerpoint/2010/main" val="1292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5" name="Picture 2" descr="C:\CÁTIA TOMÁS\TRABALHOS\GNR imagens\1947446_10202144425587084_1207302458_n.jpg">
            <a:extLst>
              <a:ext uri="{FF2B5EF4-FFF2-40B4-BE49-F238E27FC236}">
                <a16:creationId xmlns:a16="http://schemas.microsoft.com/office/drawing/2014/main" id="{FD81A662-C14E-4D66-A759-FC5D5751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3" y="55084"/>
            <a:ext cx="919809" cy="11042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2">
            <a:extLst>
              <a:ext uri="{FF2B5EF4-FFF2-40B4-BE49-F238E27FC236}">
                <a16:creationId xmlns:a16="http://schemas.microsoft.com/office/drawing/2014/main" id="{E583BAC1-163C-4428-8458-BC61DBBB2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243994"/>
            <a:ext cx="1125788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500" dirty="0">
                <a:solidFill>
                  <a:srgbClr val="002060"/>
                </a:solidFill>
              </a:rPr>
              <a:t>Regime Contraordenacional</a:t>
            </a:r>
            <a:endParaRPr lang="pt-PT" sz="3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dirty="0"/>
              <a:t>Decreto-Lei n.º 28-B/2020 de 26 de junho – artigo 2.º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16B9C4-CFDD-4183-A464-7BD8D80AF764}"/>
              </a:ext>
            </a:extLst>
          </p:cNvPr>
          <p:cNvSpPr txBox="1"/>
          <p:nvPr/>
        </p:nvSpPr>
        <p:spPr>
          <a:xfrm>
            <a:off x="452761" y="2034528"/>
            <a:ext cx="109639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Deveres</a:t>
            </a:r>
          </a:p>
          <a:p>
            <a:pPr algn="just"/>
            <a:r>
              <a:rPr lang="pt-PT" sz="2000" dirty="0"/>
              <a:t>(…)</a:t>
            </a:r>
          </a:p>
          <a:p>
            <a:pPr algn="just"/>
            <a:r>
              <a:rPr lang="pt-PT" sz="2000" dirty="0"/>
              <a:t>c) A obrigatoriedade do uso de máscaras ou viseiras, nos termos do artigo 13.º-B do Decreto-Lei n.º 10-A/2020, de 13 de março, na sua redação atual, ou do artigo 3.º da Lei n.º 62-A/2020 de 27 de outubro, na sua redação atual:</a:t>
            </a:r>
          </a:p>
          <a:p>
            <a:pPr algn="just"/>
            <a:r>
              <a:rPr lang="pt-PT" sz="2000" dirty="0"/>
              <a:t>     i) </a:t>
            </a:r>
            <a:r>
              <a:rPr lang="pt-PT" sz="2000" b="1" dirty="0">
                <a:solidFill>
                  <a:srgbClr val="00B0F0"/>
                </a:solidFill>
              </a:rPr>
              <a:t>Para acesso </a:t>
            </a:r>
            <a:r>
              <a:rPr lang="pt-PT" sz="2000" dirty="0"/>
              <a:t>ou </a:t>
            </a:r>
            <a:r>
              <a:rPr lang="pt-PT" sz="2000" b="1" dirty="0">
                <a:solidFill>
                  <a:srgbClr val="00B0F0"/>
                </a:solidFill>
              </a:rPr>
              <a:t>permanência</a:t>
            </a:r>
            <a:r>
              <a:rPr lang="pt-PT" sz="2000" dirty="0"/>
              <a:t> nos espaços e estabelecimentos comerciais e de prestação de serviços;</a:t>
            </a:r>
          </a:p>
          <a:p>
            <a:pPr algn="just"/>
            <a:r>
              <a:rPr lang="pt-PT" sz="2000" dirty="0"/>
              <a:t>(…)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363AE5F-C7E7-427B-9051-B6B2E0C2BE8C}"/>
              </a:ext>
            </a:extLst>
          </p:cNvPr>
          <p:cNvSpPr/>
          <p:nvPr/>
        </p:nvSpPr>
        <p:spPr>
          <a:xfrm>
            <a:off x="2082550" y="4024799"/>
            <a:ext cx="8026900" cy="2585323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Incumbe aos responsáveis pelos estabelecimentos a promoção do cumprimento do uso de máscara ou viseira (inclusivamente os funcionários)</a:t>
            </a:r>
          </a:p>
          <a:p>
            <a:pPr algn="ctr"/>
            <a:r>
              <a:rPr lang="pt-PT" dirty="0">
                <a:solidFill>
                  <a:schemeClr val="tx1"/>
                </a:solidFill>
              </a:rPr>
              <a:t>-----</a:t>
            </a:r>
          </a:p>
          <a:p>
            <a:pPr algn="ctr"/>
            <a:r>
              <a:rPr lang="pt-PT" dirty="0">
                <a:solidFill>
                  <a:schemeClr val="tx1"/>
                </a:solidFill>
              </a:rPr>
              <a:t>Em caso de incumprimento os responsáveis devem informar os utilizadores não portadores de máscara ou viseira que </a:t>
            </a:r>
            <a:r>
              <a:rPr lang="pt-PT" b="1" dirty="0">
                <a:solidFill>
                  <a:srgbClr val="FF0000"/>
                </a:solidFill>
              </a:rPr>
              <a:t>não podem aceder, permanecer ou utilizar os espaços</a:t>
            </a:r>
            <a:endParaRPr lang="pt-PT" dirty="0">
              <a:solidFill>
                <a:schemeClr val="tx1"/>
              </a:solidFill>
            </a:endParaRPr>
          </a:p>
          <a:p>
            <a:pPr algn="ctr"/>
            <a:r>
              <a:rPr lang="pt-PT" dirty="0">
                <a:solidFill>
                  <a:schemeClr val="tx1"/>
                </a:solidFill>
              </a:rPr>
              <a:t>-----</a:t>
            </a:r>
          </a:p>
          <a:p>
            <a:pPr algn="ctr"/>
            <a:r>
              <a:rPr lang="pt-PT" dirty="0">
                <a:solidFill>
                  <a:schemeClr val="tx1"/>
                </a:solidFill>
              </a:rPr>
              <a:t>Os responsáveis </a:t>
            </a:r>
            <a:r>
              <a:rPr lang="pt-PT" b="1" dirty="0">
                <a:solidFill>
                  <a:srgbClr val="00B050"/>
                </a:solidFill>
              </a:rPr>
              <a:t>têm de informar as autoridades</a:t>
            </a:r>
            <a:r>
              <a:rPr lang="pt-PT" dirty="0">
                <a:solidFill>
                  <a:schemeClr val="tx1"/>
                </a:solidFill>
              </a:rPr>
              <a:t> e forças de segurança desse facto caso os utilizadores insistam em não cumprir aquela obrigatoriedade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78E370B-2D3D-49D1-8C0A-B9D9E3430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9011" y="5763106"/>
            <a:ext cx="943757" cy="9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73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5" name="Picture 2" descr="C:\CÁTIA TOMÁS\TRABALHOS\GNR imagens\1947446_10202144425587084_1207302458_n.jpg">
            <a:extLst>
              <a:ext uri="{FF2B5EF4-FFF2-40B4-BE49-F238E27FC236}">
                <a16:creationId xmlns:a16="http://schemas.microsoft.com/office/drawing/2014/main" id="{FD81A662-C14E-4D66-A759-FC5D5751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3" y="55084"/>
            <a:ext cx="919809" cy="11042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2">
            <a:extLst>
              <a:ext uri="{FF2B5EF4-FFF2-40B4-BE49-F238E27FC236}">
                <a16:creationId xmlns:a16="http://schemas.microsoft.com/office/drawing/2014/main" id="{E583BAC1-163C-4428-8458-BC61DBBB2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243994"/>
            <a:ext cx="1125788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500" dirty="0">
                <a:solidFill>
                  <a:srgbClr val="002060"/>
                </a:solidFill>
              </a:rPr>
              <a:t>Regime Contraordenacional</a:t>
            </a:r>
            <a:endParaRPr lang="pt-PT" sz="3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dirty="0"/>
              <a:t>Decreto-Lei n.º 28-B/2020 de 26 de junho – artigo 2.º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16B9C4-CFDD-4183-A464-7BD8D80AF764}"/>
              </a:ext>
            </a:extLst>
          </p:cNvPr>
          <p:cNvSpPr txBox="1"/>
          <p:nvPr/>
        </p:nvSpPr>
        <p:spPr>
          <a:xfrm>
            <a:off x="452761" y="2380770"/>
            <a:ext cx="109639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Deveres </a:t>
            </a:r>
          </a:p>
          <a:p>
            <a:pPr algn="just"/>
            <a:r>
              <a:rPr lang="pt-PT" sz="2000" dirty="0"/>
              <a:t>(…)</a:t>
            </a:r>
          </a:p>
          <a:p>
            <a:pPr algn="just"/>
            <a:r>
              <a:rPr lang="pt-PT" sz="2000" dirty="0"/>
              <a:t>g) O cumprimento dos horários de funcionamento dos estabelecimentos de comércio a retalho ou de prestação de serviços;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i) A observância das regras de ocupação, lotação, permanência, distanciamento físico e existência de mecanismos de marcação prévia nos locais abertos ao público, designadamente nos estabelecimentos de restauração e similares;</a:t>
            </a:r>
          </a:p>
          <a:p>
            <a:pPr marL="514350" indent="-514350" algn="just">
              <a:buAutoNum type="romanLcParenR"/>
            </a:pPr>
            <a:endParaRPr lang="pt-PT" sz="2000" dirty="0"/>
          </a:p>
          <a:p>
            <a:pPr algn="just"/>
            <a:r>
              <a:rPr lang="pt-PT" sz="2000" dirty="0"/>
              <a:t>j) A observância das regras de funcionamento dos estabelecimentos de restauração e similares; (…)</a:t>
            </a:r>
          </a:p>
          <a:p>
            <a:pPr algn="just"/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853400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5" name="Picture 2" descr="C:\CÁTIA TOMÁS\TRABALHOS\GNR imagens\1947446_10202144425587084_1207302458_n.jpg">
            <a:extLst>
              <a:ext uri="{FF2B5EF4-FFF2-40B4-BE49-F238E27FC236}">
                <a16:creationId xmlns:a16="http://schemas.microsoft.com/office/drawing/2014/main" id="{FD81A662-C14E-4D66-A759-FC5D5751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3" y="55084"/>
            <a:ext cx="919809" cy="11042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2">
            <a:extLst>
              <a:ext uri="{FF2B5EF4-FFF2-40B4-BE49-F238E27FC236}">
                <a16:creationId xmlns:a16="http://schemas.microsoft.com/office/drawing/2014/main" id="{E583BAC1-163C-4428-8458-BC61DBBB2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243994"/>
            <a:ext cx="1125788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500" dirty="0">
                <a:solidFill>
                  <a:srgbClr val="002060"/>
                </a:solidFill>
              </a:rPr>
              <a:t>Regime Contraordenacional</a:t>
            </a:r>
            <a:endParaRPr lang="pt-PT" sz="3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dirty="0"/>
              <a:t>Decreto-Lei n.º 28-B/2020 de 26 de junho – artigo 2.º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16B9C4-CFDD-4183-A464-7BD8D80AF764}"/>
              </a:ext>
            </a:extLst>
          </p:cNvPr>
          <p:cNvSpPr txBox="1"/>
          <p:nvPr/>
        </p:nvSpPr>
        <p:spPr>
          <a:xfrm>
            <a:off x="452761" y="2380770"/>
            <a:ext cx="109639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Deveres </a:t>
            </a:r>
          </a:p>
          <a:p>
            <a:pPr algn="just"/>
            <a:r>
              <a:rPr lang="pt-PT" sz="2000" dirty="0"/>
              <a:t>(…)</a:t>
            </a:r>
          </a:p>
          <a:p>
            <a:pPr algn="just"/>
            <a:r>
              <a:rPr lang="pt-PT" sz="2000" dirty="0"/>
              <a:t>k) A observância da proibição de consumo de refeições ou produtos à porta do estabelecimento ou nas suas imediações;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l) O cumprimento das regras de fornecimento e venda de bebidas alcoólicas estabelecidas no decreto que regulamente a declaração do estado de emergência ou nas declarações das respetivas situações de alerta, contingência ou calamidade;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n) O cumprimento do disposto em matéria de limites às taxas e comissões cobradas pelas plataformas intermediárias no setor da restauração e similares; (…)</a:t>
            </a:r>
          </a:p>
        </p:txBody>
      </p:sp>
    </p:spTree>
    <p:extLst>
      <p:ext uri="{BB962C8B-B14F-4D97-AF65-F5344CB8AC3E}">
        <p14:creationId xmlns:p14="http://schemas.microsoft.com/office/powerpoint/2010/main" val="2296003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5" name="Picture 2" descr="C:\CÁTIA TOMÁS\TRABALHOS\GNR imagens\1947446_10202144425587084_1207302458_n.jpg">
            <a:extLst>
              <a:ext uri="{FF2B5EF4-FFF2-40B4-BE49-F238E27FC236}">
                <a16:creationId xmlns:a16="http://schemas.microsoft.com/office/drawing/2014/main" id="{FD81A662-C14E-4D66-A759-FC5D5751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3" y="55084"/>
            <a:ext cx="919809" cy="11042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2">
            <a:extLst>
              <a:ext uri="{FF2B5EF4-FFF2-40B4-BE49-F238E27FC236}">
                <a16:creationId xmlns:a16="http://schemas.microsoft.com/office/drawing/2014/main" id="{E583BAC1-163C-4428-8458-BC61DBBB2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243994"/>
            <a:ext cx="1125788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500" dirty="0">
                <a:solidFill>
                  <a:srgbClr val="002060"/>
                </a:solidFill>
              </a:rPr>
              <a:t>Regime Contraordenacional</a:t>
            </a:r>
            <a:endParaRPr lang="pt-PT" sz="3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dirty="0"/>
              <a:t>Decreto-Lei n.º 28-B/2020 de 26 de junho – artigo 3.º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16B9C4-CFDD-4183-A464-7BD8D80AF764}"/>
              </a:ext>
            </a:extLst>
          </p:cNvPr>
          <p:cNvSpPr txBox="1"/>
          <p:nvPr/>
        </p:nvSpPr>
        <p:spPr>
          <a:xfrm>
            <a:off x="452761" y="2380770"/>
            <a:ext cx="109639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Contraordenações </a:t>
            </a:r>
          </a:p>
          <a:p>
            <a:pPr algn="just"/>
            <a:r>
              <a:rPr lang="pt-PT" sz="2000" dirty="0"/>
              <a:t>1 - O incumprimento dos deveres estabelecidos nas alíneas a) a p) e r) a w) do artigo anterior constitui contraordenação, sancionada com coima de (euro) </a:t>
            </a:r>
            <a:r>
              <a:rPr lang="pt-PT" sz="2000" b="1" dirty="0">
                <a:solidFill>
                  <a:srgbClr val="00B0F0"/>
                </a:solidFill>
              </a:rPr>
              <a:t>100</a:t>
            </a:r>
            <a:r>
              <a:rPr lang="pt-PT" sz="2000" dirty="0"/>
              <a:t> a (euro) 500, no caso de pessoas singulares, e de (euro) </a:t>
            </a:r>
            <a:r>
              <a:rPr lang="pt-PT" sz="2000" b="1" dirty="0">
                <a:solidFill>
                  <a:srgbClr val="00B0F0"/>
                </a:solidFill>
              </a:rPr>
              <a:t>1000</a:t>
            </a:r>
            <a:r>
              <a:rPr lang="pt-PT" sz="2000" dirty="0"/>
              <a:t> a (euro) 10 000, no caso de pessoas coletivas.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(…)</a:t>
            </a:r>
          </a:p>
          <a:p>
            <a:pPr algn="just"/>
            <a:r>
              <a:rPr lang="pt-PT" sz="2000" dirty="0"/>
              <a:t>4 - Em caso de reincidência, a coima é agravada no seu limite mínimo e máximo em um terço.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5 - A negligência é punível, sendo, neste caso, os montantes referidos nos números anteriores reduzidos em 50 %. (…)</a:t>
            </a:r>
          </a:p>
        </p:txBody>
      </p:sp>
    </p:spTree>
    <p:extLst>
      <p:ext uri="{BB962C8B-B14F-4D97-AF65-F5344CB8AC3E}">
        <p14:creationId xmlns:p14="http://schemas.microsoft.com/office/powerpoint/2010/main" val="411743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5F36FEF3-FF51-4E8F-9C6A-F392C676DC5E}"/>
              </a:ext>
            </a:extLst>
          </p:cNvPr>
          <p:cNvGrpSpPr/>
          <p:nvPr/>
        </p:nvGrpSpPr>
        <p:grpSpPr>
          <a:xfrm>
            <a:off x="1503845" y="1347746"/>
            <a:ext cx="9200271" cy="5248202"/>
            <a:chOff x="1495864" y="1110395"/>
            <a:chExt cx="9200271" cy="5248202"/>
          </a:xfrm>
        </p:grpSpPr>
        <p:pic>
          <p:nvPicPr>
            <p:cNvPr id="1026" name="Picture 2" descr="Mechanisms of SARS-CoV-2 Transmission and Pathogenesis - ScienceDirect">
              <a:extLst>
                <a:ext uri="{FF2B5EF4-FFF2-40B4-BE49-F238E27FC236}">
                  <a16:creationId xmlns:a16="http://schemas.microsoft.com/office/drawing/2014/main" id="{8DCDAE17-CC6E-4822-9B2E-F4175FB6F4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383"/>
            <a:stretch/>
          </p:blipFill>
          <p:spPr bwMode="auto">
            <a:xfrm>
              <a:off x="1495864" y="1110395"/>
              <a:ext cx="9200271" cy="512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4FDB4A81-BCE8-4901-91E1-7C3572EF865A}"/>
                </a:ext>
              </a:extLst>
            </p:cNvPr>
            <p:cNvSpPr/>
            <p:nvPr/>
          </p:nvSpPr>
          <p:spPr>
            <a:xfrm>
              <a:off x="9608234" y="5753686"/>
              <a:ext cx="590843" cy="4783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DFF7F39-FE10-4679-BA59-58A7EED929CC}"/>
                </a:ext>
              </a:extLst>
            </p:cNvPr>
            <p:cNvSpPr/>
            <p:nvPr/>
          </p:nvSpPr>
          <p:spPr>
            <a:xfrm>
              <a:off x="2600178" y="5441852"/>
              <a:ext cx="1634197" cy="916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E2FF566D-80E1-4A0F-8619-46296A3F3A5D}"/>
              </a:ext>
            </a:extLst>
          </p:cNvPr>
          <p:cNvSpPr txBox="1"/>
          <p:nvPr/>
        </p:nvSpPr>
        <p:spPr>
          <a:xfrm>
            <a:off x="4145573" y="6595948"/>
            <a:ext cx="8046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dirty="0">
                <a:solidFill>
                  <a:srgbClr val="505050"/>
                </a:solidFill>
                <a:latin typeface="NexusSerif"/>
              </a:rPr>
              <a:t>Harrison, A. </a:t>
            </a:r>
            <a:r>
              <a:rPr lang="pt-PT" sz="1200" dirty="0" err="1">
                <a:solidFill>
                  <a:srgbClr val="505050"/>
                </a:solidFill>
                <a:latin typeface="NexusSerif"/>
              </a:rPr>
              <a:t>et</a:t>
            </a:r>
            <a:r>
              <a:rPr lang="pt-PT" sz="1200" dirty="0">
                <a:solidFill>
                  <a:srgbClr val="505050"/>
                </a:solidFill>
                <a:latin typeface="NexusSerif"/>
              </a:rPr>
              <a:t> al.</a:t>
            </a:r>
            <a:r>
              <a:rPr lang="en-US" sz="1200" dirty="0">
                <a:solidFill>
                  <a:srgbClr val="505050"/>
                </a:solidFill>
                <a:latin typeface="NexusSerif"/>
              </a:rPr>
              <a:t> Mechanisms </a:t>
            </a:r>
            <a:r>
              <a:rPr lang="en-US" sz="1200" b="0" i="0" dirty="0">
                <a:solidFill>
                  <a:srgbClr val="505050"/>
                </a:solidFill>
                <a:effectLst/>
                <a:latin typeface="NexusSerif"/>
              </a:rPr>
              <a:t>of SARS-CoV-2 Transmission and Pathogenesis. </a:t>
            </a:r>
            <a:r>
              <a:rPr lang="en-US" sz="1200" b="0" i="1" dirty="0">
                <a:solidFill>
                  <a:srgbClr val="505050"/>
                </a:solidFill>
                <a:effectLst/>
                <a:latin typeface="NexusSerif"/>
              </a:rPr>
              <a:t>Trends in </a:t>
            </a:r>
            <a:r>
              <a:rPr lang="en-US" sz="1200" b="0" i="1" dirty="0" err="1">
                <a:solidFill>
                  <a:srgbClr val="505050"/>
                </a:solidFill>
                <a:effectLst/>
                <a:latin typeface="NexusSerif"/>
              </a:rPr>
              <a:t>Imunology</a:t>
            </a:r>
            <a:r>
              <a:rPr lang="en-US" sz="1200" b="0" i="0" dirty="0">
                <a:solidFill>
                  <a:srgbClr val="505050"/>
                </a:solidFill>
                <a:effectLst/>
                <a:latin typeface="NexusSerif"/>
              </a:rPr>
              <a:t>. 2020.</a:t>
            </a:r>
            <a:endParaRPr lang="pt-PT" sz="1200" dirty="0"/>
          </a:p>
        </p:txBody>
      </p:sp>
      <p:pic>
        <p:nvPicPr>
          <p:cNvPr id="9" name="Marcador de Posição de Conteúdo 4">
            <a:extLst>
              <a:ext uri="{FF2B5EF4-FFF2-40B4-BE49-F238E27FC236}">
                <a16:creationId xmlns:a16="http://schemas.microsoft.com/office/drawing/2014/main" id="{985DCB5E-93D1-0344-927F-C208E35D2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2207965" cy="121443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1C38445-F40E-45AB-88FB-08EF66FB8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60" y="216117"/>
            <a:ext cx="1299563" cy="8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87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5" name="Picture 2" descr="C:\CÁTIA TOMÁS\TRABALHOS\GNR imagens\1947446_10202144425587084_1207302458_n.jpg">
            <a:extLst>
              <a:ext uri="{FF2B5EF4-FFF2-40B4-BE49-F238E27FC236}">
                <a16:creationId xmlns:a16="http://schemas.microsoft.com/office/drawing/2014/main" id="{FD81A662-C14E-4D66-A759-FC5D5751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3" y="55084"/>
            <a:ext cx="919809" cy="11042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2">
            <a:extLst>
              <a:ext uri="{FF2B5EF4-FFF2-40B4-BE49-F238E27FC236}">
                <a16:creationId xmlns:a16="http://schemas.microsoft.com/office/drawing/2014/main" id="{E583BAC1-163C-4428-8458-BC61DBBB2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243994"/>
            <a:ext cx="1125788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500" dirty="0">
                <a:solidFill>
                  <a:srgbClr val="002060"/>
                </a:solidFill>
              </a:rPr>
              <a:t>Regime Contraordenacional</a:t>
            </a:r>
            <a:endParaRPr lang="pt-PT" sz="3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dirty="0"/>
              <a:t>Decreto-Lei n.º 28-B/2020 de 26 de junho – artigo 3.º-A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16B9C4-CFDD-4183-A464-7BD8D80AF764}"/>
              </a:ext>
            </a:extLst>
          </p:cNvPr>
          <p:cNvSpPr txBox="1"/>
          <p:nvPr/>
        </p:nvSpPr>
        <p:spPr>
          <a:xfrm>
            <a:off x="452761" y="2380770"/>
            <a:ext cx="10963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Critério especial de medida da coima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Durante o </a:t>
            </a:r>
            <a:r>
              <a:rPr lang="pt-PT" sz="2000" u="sng" dirty="0"/>
              <a:t>estado de emergência</a:t>
            </a:r>
            <a:r>
              <a:rPr lang="pt-PT" sz="2000" dirty="0"/>
              <a:t>, os valores mínimos e máximos das coimas previstas no artigo anterior </a:t>
            </a:r>
            <a:r>
              <a:rPr lang="pt-PT" sz="2000" b="1" dirty="0">
                <a:solidFill>
                  <a:srgbClr val="00B0F0"/>
                </a:solidFill>
              </a:rPr>
              <a:t>são elevados para o dobro</a:t>
            </a:r>
            <a:r>
              <a:rPr lang="pt-PT" sz="2000" dirty="0"/>
              <a:t>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5A79AE1-F76D-4729-8DAF-B5B5BC7DF64F}"/>
              </a:ext>
            </a:extLst>
          </p:cNvPr>
          <p:cNvSpPr/>
          <p:nvPr/>
        </p:nvSpPr>
        <p:spPr>
          <a:xfrm>
            <a:off x="2082550" y="3820612"/>
            <a:ext cx="8026900" cy="1754326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Nestes termos:</a:t>
            </a:r>
          </a:p>
          <a:p>
            <a:pPr algn="ctr"/>
            <a:r>
              <a:rPr lang="pt-PT" dirty="0">
                <a:solidFill>
                  <a:schemeClr val="tx1"/>
                </a:solidFill>
              </a:rPr>
              <a:t>Coima para a </a:t>
            </a:r>
            <a:r>
              <a:rPr lang="pt-PT" b="1" dirty="0">
                <a:solidFill>
                  <a:srgbClr val="00B050"/>
                </a:solidFill>
              </a:rPr>
              <a:t>pessoa singular </a:t>
            </a:r>
            <a:r>
              <a:rPr lang="pt-PT" dirty="0">
                <a:solidFill>
                  <a:schemeClr val="tx1"/>
                </a:solidFill>
              </a:rPr>
              <a:t>vai situar-se em </a:t>
            </a:r>
            <a:r>
              <a:rPr lang="pt-PT" b="1" dirty="0">
                <a:solidFill>
                  <a:srgbClr val="00B050"/>
                </a:solidFill>
              </a:rPr>
              <a:t>100 euros </a:t>
            </a:r>
            <a:r>
              <a:rPr lang="pt-PT" dirty="0">
                <a:solidFill>
                  <a:schemeClr val="tx1"/>
                </a:solidFill>
              </a:rPr>
              <a:t>– conduta negligente, conduta não reincidente e enquanto durar o estado de emergência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algn="ctr"/>
            <a:r>
              <a:rPr lang="pt-PT" dirty="0">
                <a:solidFill>
                  <a:schemeClr val="tx1"/>
                </a:solidFill>
              </a:rPr>
              <a:t> Coima para a </a:t>
            </a:r>
            <a:r>
              <a:rPr lang="pt-PT" b="1" dirty="0">
                <a:solidFill>
                  <a:srgbClr val="00B050"/>
                </a:solidFill>
              </a:rPr>
              <a:t>pessoa coletiva </a:t>
            </a:r>
            <a:r>
              <a:rPr lang="pt-PT" dirty="0">
                <a:solidFill>
                  <a:schemeClr val="tx1"/>
                </a:solidFill>
              </a:rPr>
              <a:t>vai situar-se em </a:t>
            </a:r>
            <a:r>
              <a:rPr lang="pt-PT" b="1" dirty="0">
                <a:solidFill>
                  <a:srgbClr val="00B050"/>
                </a:solidFill>
              </a:rPr>
              <a:t>1000 euros </a:t>
            </a:r>
            <a:r>
              <a:rPr lang="pt-PT" dirty="0">
                <a:solidFill>
                  <a:schemeClr val="tx1"/>
                </a:solidFill>
              </a:rPr>
              <a:t>– conduta negligente, conduta não reincidente e enquanto durar o estado de emergência</a:t>
            </a:r>
          </a:p>
        </p:txBody>
      </p:sp>
    </p:spTree>
    <p:extLst>
      <p:ext uri="{BB962C8B-B14F-4D97-AF65-F5344CB8AC3E}">
        <p14:creationId xmlns:p14="http://schemas.microsoft.com/office/powerpoint/2010/main" val="2037685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5" name="Picture 2" descr="C:\CÁTIA TOMÁS\TRABALHOS\GNR imagens\1947446_10202144425587084_1207302458_n.jpg">
            <a:extLst>
              <a:ext uri="{FF2B5EF4-FFF2-40B4-BE49-F238E27FC236}">
                <a16:creationId xmlns:a16="http://schemas.microsoft.com/office/drawing/2014/main" id="{FD81A662-C14E-4D66-A759-FC5D5751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3" y="55084"/>
            <a:ext cx="919809" cy="11042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2">
            <a:extLst>
              <a:ext uri="{FF2B5EF4-FFF2-40B4-BE49-F238E27FC236}">
                <a16:creationId xmlns:a16="http://schemas.microsoft.com/office/drawing/2014/main" id="{E583BAC1-163C-4428-8458-BC61DBBB2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243994"/>
            <a:ext cx="1125788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500" dirty="0">
                <a:solidFill>
                  <a:srgbClr val="002060"/>
                </a:solidFill>
              </a:rPr>
              <a:t>Regime Contraordenacional</a:t>
            </a:r>
            <a:endParaRPr lang="pt-PT" sz="3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dirty="0"/>
              <a:t>Decreto-Lei n.º 28-B/2020 de 26 de junho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16B9C4-CFDD-4183-A464-7BD8D80AF764}"/>
              </a:ext>
            </a:extLst>
          </p:cNvPr>
          <p:cNvSpPr txBox="1"/>
          <p:nvPr/>
        </p:nvSpPr>
        <p:spPr>
          <a:xfrm>
            <a:off x="452761" y="2380770"/>
            <a:ext cx="1096392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/>
              <a:t>Exemplos (*) meramente indicativos e são verificados caso a caso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b="1" dirty="0" err="1"/>
              <a:t>ExA</a:t>
            </a:r>
            <a:r>
              <a:rPr lang="pt-PT" sz="2000" b="1" dirty="0"/>
              <a:t>: Funcionário de café que está a fazer uso de máscara mal colocada (nariz de fora)</a:t>
            </a:r>
          </a:p>
          <a:p>
            <a:pPr algn="just"/>
            <a:r>
              <a:rPr lang="pt-PT" sz="2000" dirty="0"/>
              <a:t>Coima de 100 euros para o funcionário, conduta negligente, conduta não reincidente e enquanto durar o estado de emergência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b="1" dirty="0" err="1"/>
              <a:t>ExB</a:t>
            </a:r>
            <a:r>
              <a:rPr lang="pt-PT" sz="2000" b="1" dirty="0"/>
              <a:t>: Café BRAVO está a laborar às 15:00 h no domingo</a:t>
            </a:r>
          </a:p>
          <a:p>
            <a:pPr algn="just"/>
            <a:r>
              <a:rPr lang="pt-PT" sz="2000" dirty="0"/>
              <a:t>Coima de 1000 euros para a empresa (se for pessoa coletiva), conduta negligente, conduta não reincidente e enquanto durar o estado de emergência</a:t>
            </a:r>
          </a:p>
          <a:p>
            <a:pPr algn="just"/>
            <a:endParaRPr lang="pt-PT" sz="2000" b="1" dirty="0"/>
          </a:p>
          <a:p>
            <a:pPr algn="just"/>
            <a:r>
              <a:rPr lang="pt-PT" sz="2000" b="1" dirty="0" err="1"/>
              <a:t>ExC</a:t>
            </a:r>
            <a:r>
              <a:rPr lang="pt-PT" sz="2000" b="1" dirty="0"/>
              <a:t>:</a:t>
            </a:r>
            <a:r>
              <a:rPr lang="pt-PT" sz="2000" dirty="0"/>
              <a:t> </a:t>
            </a:r>
            <a:r>
              <a:rPr lang="pt-PT" sz="2000" b="1" dirty="0"/>
              <a:t>Café BRAVO está a laborar às 23:45 h na terça-feira e após ter sido já autuado no domingo anterior</a:t>
            </a:r>
          </a:p>
          <a:p>
            <a:pPr algn="just"/>
            <a:r>
              <a:rPr lang="pt-PT" sz="2000" dirty="0"/>
              <a:t>Coima de 2333,33 euros para a empresa (se for pessoa coletiva), conduta </a:t>
            </a:r>
            <a:r>
              <a:rPr lang="pt-PT" sz="2000" dirty="0">
                <a:solidFill>
                  <a:srgbClr val="FF0000"/>
                </a:solidFill>
              </a:rPr>
              <a:t>dolosa</a:t>
            </a:r>
            <a:r>
              <a:rPr lang="pt-PT" sz="2000" dirty="0"/>
              <a:t>, conduta </a:t>
            </a:r>
            <a:r>
              <a:rPr lang="pt-PT" sz="2000" dirty="0">
                <a:solidFill>
                  <a:srgbClr val="FF0000"/>
                </a:solidFill>
              </a:rPr>
              <a:t>reincidente</a:t>
            </a:r>
            <a:r>
              <a:rPr lang="pt-PT" sz="2000" dirty="0"/>
              <a:t> e enquanto durar o estado de emergência</a:t>
            </a:r>
          </a:p>
        </p:txBody>
      </p:sp>
    </p:spTree>
    <p:extLst>
      <p:ext uri="{BB962C8B-B14F-4D97-AF65-F5344CB8AC3E}">
        <p14:creationId xmlns:p14="http://schemas.microsoft.com/office/powerpoint/2010/main" val="1523978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5" name="Picture 2" descr="C:\CÁTIA TOMÁS\TRABALHOS\GNR imagens\1947446_10202144425587084_1207302458_n.jpg">
            <a:extLst>
              <a:ext uri="{FF2B5EF4-FFF2-40B4-BE49-F238E27FC236}">
                <a16:creationId xmlns:a16="http://schemas.microsoft.com/office/drawing/2014/main" id="{FD81A662-C14E-4D66-A759-FC5D5751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3" y="55084"/>
            <a:ext cx="919809" cy="11042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2">
            <a:extLst>
              <a:ext uri="{FF2B5EF4-FFF2-40B4-BE49-F238E27FC236}">
                <a16:creationId xmlns:a16="http://schemas.microsoft.com/office/drawing/2014/main" id="{E583BAC1-163C-4428-8458-BC61DBBB2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243994"/>
            <a:ext cx="1125788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500" dirty="0">
                <a:solidFill>
                  <a:srgbClr val="002060"/>
                </a:solidFill>
              </a:rPr>
              <a:t>Regime Contraordenacional</a:t>
            </a:r>
            <a:endParaRPr lang="pt-PT" sz="3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dirty="0"/>
              <a:t>Decreto-Lei n.º 28-B/2020 de 26 de junho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16B9C4-CFDD-4183-A464-7BD8D80AF764}"/>
              </a:ext>
            </a:extLst>
          </p:cNvPr>
          <p:cNvSpPr txBox="1"/>
          <p:nvPr/>
        </p:nvSpPr>
        <p:spPr>
          <a:xfrm>
            <a:off x="452761" y="2380770"/>
            <a:ext cx="1096392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/>
              <a:t>Exemplos (*) meramente indicativos e são verificados caso a caso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b="1" dirty="0" err="1"/>
              <a:t>ExC</a:t>
            </a:r>
            <a:r>
              <a:rPr lang="pt-PT" sz="2000" b="1" dirty="0"/>
              <a:t>: “Café do Zé” que não promove as regras de distanciamento físico dos clientes (2m) nas esplanadas</a:t>
            </a:r>
          </a:p>
          <a:p>
            <a:pPr algn="just"/>
            <a:r>
              <a:rPr lang="pt-PT" sz="2000" dirty="0"/>
              <a:t>Coima de 1000 euros para o responsável (se for pessoa coletiva), conduta negligente, conduta não reincidente e enquanto durar o estado de emergência.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b="1" dirty="0" err="1"/>
              <a:t>ExD</a:t>
            </a:r>
            <a:r>
              <a:rPr lang="pt-PT" sz="2000" b="1" dirty="0"/>
              <a:t>: Cidadão que pegou na cerveja que consumia na esplanada da “Café do Zé” e começou a beber nas imediações do estabelecimento (fora da esplanada licenciada – via pública)</a:t>
            </a:r>
          </a:p>
          <a:p>
            <a:pPr algn="just"/>
            <a:r>
              <a:rPr lang="pt-PT" sz="2000" dirty="0"/>
              <a:t>Coima de 100 euros para o cidadão (pessoa singular), conduta negligente, conduta não reincidente e enquanto durar o estado de emergência. Todavia, o responsável do “café do Zé” tem de promover todas as regras atendíveis (chamar a GNR ou PSP), após ter informado o cliente da norma infringida.</a:t>
            </a:r>
          </a:p>
          <a:p>
            <a:pPr algn="just"/>
            <a:r>
              <a:rPr lang="pt-PT" sz="2000" dirty="0"/>
              <a:t>Caso contrário a empresa também pode ser punida em sede de inquérito contraordenacional (1000 euros se for pessoa coletiva).</a:t>
            </a:r>
          </a:p>
        </p:txBody>
      </p:sp>
    </p:spTree>
    <p:extLst>
      <p:ext uri="{BB962C8B-B14F-4D97-AF65-F5344CB8AC3E}">
        <p14:creationId xmlns:p14="http://schemas.microsoft.com/office/powerpoint/2010/main" val="3252959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5" name="Picture 2" descr="C:\CÁTIA TOMÁS\TRABALHOS\GNR imagens\1947446_10202144425587084_1207302458_n.jpg">
            <a:extLst>
              <a:ext uri="{FF2B5EF4-FFF2-40B4-BE49-F238E27FC236}">
                <a16:creationId xmlns:a16="http://schemas.microsoft.com/office/drawing/2014/main" id="{FD81A662-C14E-4D66-A759-FC5D5751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3" y="55084"/>
            <a:ext cx="919809" cy="11042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2">
            <a:extLst>
              <a:ext uri="{FF2B5EF4-FFF2-40B4-BE49-F238E27FC236}">
                <a16:creationId xmlns:a16="http://schemas.microsoft.com/office/drawing/2014/main" id="{E583BAC1-163C-4428-8458-BC61DBBB2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243994"/>
            <a:ext cx="1125788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500" dirty="0">
                <a:solidFill>
                  <a:srgbClr val="002060"/>
                </a:solidFill>
              </a:rPr>
              <a:t>Regime Contraordenacional</a:t>
            </a:r>
            <a:endParaRPr lang="pt-PT" sz="3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dirty="0"/>
              <a:t>Decreto-Lei n.º 28-B/2020 de 26 de junho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814134"/>
              </p:ext>
            </p:extLst>
          </p:nvPr>
        </p:nvGraphicFramePr>
        <p:xfrm>
          <a:off x="1402337" y="2366267"/>
          <a:ext cx="6991879" cy="2078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084">
                  <a:extLst>
                    <a:ext uri="{9D8B030D-6E8A-4147-A177-3AD203B41FA5}">
                      <a16:colId xmlns:a16="http://schemas.microsoft.com/office/drawing/2014/main" val="4121644563"/>
                    </a:ext>
                  </a:extLst>
                </a:gridCol>
                <a:gridCol w="3993795">
                  <a:extLst>
                    <a:ext uri="{9D8B030D-6E8A-4147-A177-3AD203B41FA5}">
                      <a16:colId xmlns:a16="http://schemas.microsoft.com/office/drawing/2014/main" val="1183236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Município de Leiria</a:t>
                      </a:r>
                      <a:r>
                        <a:rPr lang="pt-PT" baseline="0" dirty="0"/>
                        <a:t> 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24971"/>
                  </a:ext>
                </a:extLst>
              </a:tr>
              <a:tr h="6451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Autos Pessoas Coletivas</a:t>
                      </a:r>
                    </a:p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643545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Autos Pessoas Singulares</a:t>
                      </a:r>
                    </a:p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346300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369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50924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365109" y="6139958"/>
            <a:ext cx="651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Dados referentes a 01JAN21 a 31MAR21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40793" y="4422000"/>
            <a:ext cx="384333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Aproximadamente 97.000 euros</a:t>
            </a:r>
          </a:p>
        </p:txBody>
      </p:sp>
    </p:spTree>
    <p:extLst>
      <p:ext uri="{BB962C8B-B14F-4D97-AF65-F5344CB8AC3E}">
        <p14:creationId xmlns:p14="http://schemas.microsoft.com/office/powerpoint/2010/main" val="11112119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5" name="Picture 2" descr="C:\CÁTIA TOMÁS\TRABALHOS\GNR imagens\1947446_10202144425587084_1207302458_n.jpg">
            <a:extLst>
              <a:ext uri="{FF2B5EF4-FFF2-40B4-BE49-F238E27FC236}">
                <a16:creationId xmlns:a16="http://schemas.microsoft.com/office/drawing/2014/main" id="{FD81A662-C14E-4D66-A759-FC5D5751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3" y="55084"/>
            <a:ext cx="919809" cy="11042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2">
            <a:extLst>
              <a:ext uri="{FF2B5EF4-FFF2-40B4-BE49-F238E27FC236}">
                <a16:creationId xmlns:a16="http://schemas.microsoft.com/office/drawing/2014/main" id="{E583BAC1-163C-4428-8458-BC61DBBB2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243994"/>
            <a:ext cx="1125788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500" dirty="0">
                <a:solidFill>
                  <a:srgbClr val="002060"/>
                </a:solidFill>
              </a:rPr>
              <a:t>Contactos da Guarda Nacional Republicana</a:t>
            </a:r>
            <a:endParaRPr lang="pt-PT" sz="35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50E36A1-4D1D-41C9-984B-5FD6A6EC7E8C}"/>
              </a:ext>
            </a:extLst>
          </p:cNvPr>
          <p:cNvSpPr txBox="1"/>
          <p:nvPr/>
        </p:nvSpPr>
        <p:spPr>
          <a:xfrm>
            <a:off x="452761" y="2380770"/>
            <a:ext cx="109639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/>
              <a:t>Comando Territorial de Leiria – Destacamento Territorial de Leiria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Email institucional para colocação de dúvidas relacionadas com a Covid-19</a:t>
            </a:r>
          </a:p>
          <a:p>
            <a:pPr algn="just"/>
            <a:r>
              <a:rPr lang="pt-PT" dirty="0">
                <a:hlinkClick r:id="rId4"/>
              </a:rPr>
              <a:t>covid19@gnr.pt</a:t>
            </a:r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Email institucional para denúncias </a:t>
            </a:r>
          </a:p>
          <a:p>
            <a:pPr algn="just"/>
            <a:r>
              <a:rPr lang="pt-PT" dirty="0"/>
              <a:t>Posto Territorial de Leiria – </a:t>
            </a:r>
            <a:r>
              <a:rPr lang="pt-PT" dirty="0">
                <a:hlinkClick r:id="rId5"/>
              </a:rPr>
              <a:t>ct.lra.dlra.plra@gnr.pt</a:t>
            </a:r>
            <a:r>
              <a:rPr lang="pt-PT" dirty="0"/>
              <a:t> </a:t>
            </a:r>
          </a:p>
          <a:p>
            <a:pPr algn="just"/>
            <a:r>
              <a:rPr lang="pt-PT" dirty="0"/>
              <a:t>Posto Territorial de Monte Redondo – </a:t>
            </a:r>
            <a:r>
              <a:rPr lang="pt-PT" dirty="0">
                <a:hlinkClick r:id="rId6"/>
              </a:rPr>
              <a:t>ct.lra.dlra.pmrdn@gnr.pt</a:t>
            </a:r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u="sng" dirty="0"/>
              <a:t>Contacto telefónico para ocorrências</a:t>
            </a:r>
          </a:p>
          <a:p>
            <a:pPr algn="just"/>
            <a:r>
              <a:rPr lang="pt-PT" dirty="0"/>
              <a:t>Sala de Situação / Central Telefónica – 244 830 150</a:t>
            </a:r>
          </a:p>
          <a:p>
            <a:pPr algn="just"/>
            <a:r>
              <a:rPr lang="pt-PT" dirty="0"/>
              <a:t>Posto Territorial de Leiria – 244 830 165</a:t>
            </a:r>
          </a:p>
          <a:p>
            <a:pPr algn="just"/>
            <a:r>
              <a:rPr lang="pt-PT" dirty="0"/>
              <a:t>Posto Territorial de Monte Redondo – 244 685 085</a:t>
            </a:r>
          </a:p>
        </p:txBody>
      </p:sp>
    </p:spTree>
    <p:extLst>
      <p:ext uri="{BB962C8B-B14F-4D97-AF65-F5344CB8AC3E}">
        <p14:creationId xmlns:p14="http://schemas.microsoft.com/office/powerpoint/2010/main" val="451419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6" name="Picture 8" descr="Polícia de Segurança Pública">
            <a:extLst>
              <a:ext uri="{FF2B5EF4-FFF2-40B4-BE49-F238E27FC236}">
                <a16:creationId xmlns:a16="http://schemas.microsoft.com/office/drawing/2014/main" id="{558A336E-2F0D-4670-A878-8E36EADD4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73" y="2991262"/>
            <a:ext cx="5447459" cy="145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60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e Conteúdo 4">
            <a:extLst>
              <a:ext uri="{FF2B5EF4-FFF2-40B4-BE49-F238E27FC236}">
                <a16:creationId xmlns:a16="http://schemas.microsoft.com/office/drawing/2014/main" id="{985DCB5E-93D1-0344-927F-C208E35D2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355FA1F-29B3-465A-AFD2-6E841F38C888}"/>
              </a:ext>
            </a:extLst>
          </p:cNvPr>
          <p:cNvSpPr txBox="1"/>
          <p:nvPr/>
        </p:nvSpPr>
        <p:spPr>
          <a:xfrm>
            <a:off x="1324947" y="1968759"/>
            <a:ext cx="980647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Disposições gerais aplicáveis a estabelecimentos ou locais abertos ao público</a:t>
            </a:r>
          </a:p>
          <a:p>
            <a:pPr algn="ctr"/>
            <a:r>
              <a:rPr lang="pt-PT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(</a:t>
            </a:r>
            <a:r>
              <a:rPr lang="pt-PT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Artigo 16.º)</a:t>
            </a:r>
          </a:p>
          <a:p>
            <a:pPr algn="ctr"/>
            <a:endParaRPr lang="pt-PT" sz="12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pt-PT" b="1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Regras a observar:</a:t>
            </a:r>
          </a:p>
          <a:p>
            <a:pPr algn="ctr"/>
            <a:endParaRPr lang="pt-PT" sz="1200" b="1" i="0" u="sng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 afetação dos espaços acessíveis ao público deve observar regra de ocupação máxima indicativa de 0,05 pessoas por metro quadrado de área, com exceção dos estabelecimentos de prestação de serviços;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333333"/>
                </a:solidFill>
                <a:latin typeface="Times New Roman" panose="02020603050405020304" pitchFamily="18" charset="0"/>
              </a:rPr>
              <a:t>D</a:t>
            </a:r>
            <a:r>
              <a:rPr lang="pt-P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istância mínima de 2 m entre as pessoas;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Permanência dentro do espaço apenas pelo tempo estritamente necessário;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 proibição de situações de espera para atendimento no interior dos estabelecimentos de prestação de serviços, devendo os operadores económicos recorrer, preferencialmente, a mecanismos de marcação prévia;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333333"/>
                </a:solidFill>
                <a:latin typeface="Times New Roman" panose="02020603050405020304" pitchFamily="18" charset="0"/>
              </a:rPr>
              <a:t>D</a:t>
            </a:r>
            <a:r>
              <a:rPr lang="pt-P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efinição de circuitos específicos de entrada e saída nos estabelecimentos e instalações, utilizando portas separadas;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 observância de outras regras definidas pela DGS.</a:t>
            </a:r>
          </a:p>
          <a:p>
            <a:endParaRPr lang="pt-PT" dirty="0"/>
          </a:p>
        </p:txBody>
      </p:sp>
      <p:pic>
        <p:nvPicPr>
          <p:cNvPr id="4" name="Picture 8" descr="Polícia de Segurança Pública">
            <a:extLst>
              <a:ext uri="{FF2B5EF4-FFF2-40B4-BE49-F238E27FC236}">
                <a16:creationId xmlns:a16="http://schemas.microsoft.com/office/drawing/2014/main" id="{A75D631F-76BE-4718-BB59-3849B78B7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36" y="272593"/>
            <a:ext cx="2567949" cy="6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6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e Conteúdo 4">
            <a:extLst>
              <a:ext uri="{FF2B5EF4-FFF2-40B4-BE49-F238E27FC236}">
                <a16:creationId xmlns:a16="http://schemas.microsoft.com/office/drawing/2014/main" id="{985DCB5E-93D1-0344-927F-C208E35D2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355FA1F-29B3-465A-AFD2-6E841F38C888}"/>
              </a:ext>
            </a:extLst>
          </p:cNvPr>
          <p:cNvSpPr txBox="1"/>
          <p:nvPr/>
        </p:nvSpPr>
        <p:spPr>
          <a:xfrm>
            <a:off x="1324947" y="1968759"/>
            <a:ext cx="98064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Restauração e similares</a:t>
            </a:r>
          </a:p>
          <a:p>
            <a:pPr algn="ctr"/>
            <a:r>
              <a:rPr lang="pt-PT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(Artigo 23.º)</a:t>
            </a:r>
          </a:p>
          <a:p>
            <a:pPr algn="ctr"/>
            <a:endParaRPr lang="pt-PT" sz="1400" b="1" u="sng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pt-PT" b="1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Regras a observar:</a:t>
            </a:r>
            <a:endParaRPr lang="pt-PT" b="1" i="0" u="sng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pt-PT" sz="14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Permitido funcionamento para efeitos de atividade de confeção destinada a consumo fora do estabelecimento através de entrega ao domicílio ou </a:t>
            </a:r>
            <a:r>
              <a:rPr lang="pt-P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take-away</a:t>
            </a:r>
            <a:r>
              <a:rPr lang="pt-PT" dirty="0">
                <a:solidFill>
                  <a:srgbClr val="333333"/>
                </a:solidFill>
                <a:latin typeface="Times New Roman" panose="02020603050405020304" pitchFamily="18" charset="0"/>
              </a:rPr>
              <a:t>;</a:t>
            </a:r>
            <a:endParaRPr lang="pt-PT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 observância das instruções especificamente elaboradas para o efeito pela DGS;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Não seja admitida a permanência de grupos superiores a quatro pessoas no interior ou a seis pessoas nos espaços ou serviços de esplanadas abertas ao ar livre salvo, em ambos os casos, se todos forem pertencentes ao mesmo agregado familiar que coabite;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O recurso a mecanismos de marcação prévia, a fim de evitar situações de espera para atendimento no espaço exterior;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Em </a:t>
            </a:r>
            <a:r>
              <a:rPr lang="pt-P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take-away</a:t>
            </a:r>
            <a:r>
              <a:rPr lang="pt-P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é proibido o consumo de refeições, produtos ou bebidas à porta do estabelecimento ou nas suas imediações.</a:t>
            </a:r>
          </a:p>
          <a:p>
            <a:endParaRPr lang="pt-PT" dirty="0"/>
          </a:p>
        </p:txBody>
      </p:sp>
      <p:pic>
        <p:nvPicPr>
          <p:cNvPr id="4" name="Picture 8" descr="Polícia de Segurança Pública">
            <a:extLst>
              <a:ext uri="{FF2B5EF4-FFF2-40B4-BE49-F238E27FC236}">
                <a16:creationId xmlns:a16="http://schemas.microsoft.com/office/drawing/2014/main" id="{B1D6C36A-2B91-45AF-9084-7295946BA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36" y="272593"/>
            <a:ext cx="2567949" cy="6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e Conteúdo 4">
            <a:extLst>
              <a:ext uri="{FF2B5EF4-FFF2-40B4-BE49-F238E27FC236}">
                <a16:creationId xmlns:a16="http://schemas.microsoft.com/office/drawing/2014/main" id="{985DCB5E-93D1-0344-927F-C208E35D2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355FA1F-29B3-465A-AFD2-6E841F38C888}"/>
              </a:ext>
            </a:extLst>
          </p:cNvPr>
          <p:cNvSpPr txBox="1"/>
          <p:nvPr/>
        </p:nvSpPr>
        <p:spPr>
          <a:xfrm>
            <a:off x="1324947" y="1968759"/>
            <a:ext cx="980647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Venda e consumo de bebidas alcoólicas</a:t>
            </a:r>
          </a:p>
          <a:p>
            <a:pPr algn="ctr"/>
            <a:r>
              <a:rPr lang="pt-PT" sz="1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(Artigo 25.º)</a:t>
            </a:r>
          </a:p>
          <a:p>
            <a:pPr algn="ctr"/>
            <a:endParaRPr lang="pt-PT" sz="140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pt-PT" b="1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Regras a observar:</a:t>
            </a:r>
            <a:endParaRPr lang="pt-PT" b="1" i="0" u="sng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PT" sz="140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Proibida a venda de bebidas alcoólicas em áreas de serviço ou em postos de abastecimento de combustíveis e, a partir das 20:00 h e até às 06:00 h, nos estabelecimentos de comércio a retalho, incluindo supermercados e hipermercados;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Nas entregas ao domicílio e em </a:t>
            </a:r>
            <a:r>
              <a:rPr lang="pt-P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take-away</a:t>
            </a:r>
            <a:r>
              <a:rPr lang="pt-P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não é permitido fornecer bebidas alcoólicas a partir das 20:00 h e até às 06:00 h;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É proibido o consumo de bebidas alcoólicas em espaços ao ar livre de acesso ao público e vias públicas, excetuando-se as esplanadas abertas dos estabelecimentos de restauração e similares devidamente licenciados para o efeito;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No período após as 20:00 h </a:t>
            </a:r>
            <a:r>
              <a:rPr lang="pt-P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apenas é admitido o consumo de bebidas alcoólicas em estabelecimentos de restauração e similares, quer no interior quer nas esplanadas, </a:t>
            </a:r>
            <a:r>
              <a:rPr lang="pt-PT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no âmbito do serviço de refeições.</a:t>
            </a:r>
          </a:p>
          <a:p>
            <a:endParaRPr lang="pt-PT" dirty="0"/>
          </a:p>
        </p:txBody>
      </p:sp>
      <p:pic>
        <p:nvPicPr>
          <p:cNvPr id="4" name="Picture 8" descr="Polícia de Segurança Pública">
            <a:extLst>
              <a:ext uri="{FF2B5EF4-FFF2-40B4-BE49-F238E27FC236}">
                <a16:creationId xmlns:a16="http://schemas.microsoft.com/office/drawing/2014/main" id="{906FFAEF-78DE-4CB6-AA5E-9A93F455E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36" y="272593"/>
            <a:ext cx="2567949" cy="6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A6F9EF1-B31E-4FAD-97F4-587FE3F09618}"/>
              </a:ext>
            </a:extLst>
          </p:cNvPr>
          <p:cNvGraphicFramePr>
            <a:graphicFrameLocks/>
          </p:cNvGraphicFramePr>
          <p:nvPr/>
        </p:nvGraphicFramePr>
        <p:xfrm>
          <a:off x="7635964" y="41019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D54FB86C-7DE3-4E85-95B3-47737E3720F4}"/>
              </a:ext>
            </a:extLst>
          </p:cNvPr>
          <p:cNvSpPr txBox="1"/>
          <p:nvPr/>
        </p:nvSpPr>
        <p:spPr>
          <a:xfrm>
            <a:off x="71021" y="3524819"/>
            <a:ext cx="706662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u="sng" dirty="0"/>
              <a:t>Total de Infrações </a:t>
            </a:r>
            <a:r>
              <a:rPr lang="pt-PT" dirty="0"/>
              <a:t>- Decreto-Lei 28-B/2020, de 26 de junho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/>
              <a:t>Concelho de Leiria – </a:t>
            </a:r>
            <a:r>
              <a:rPr lang="pt-PT" sz="1600" u="sng" dirty="0"/>
              <a:t>374 Autos de Notícia por Contraordenação</a:t>
            </a:r>
          </a:p>
          <a:p>
            <a:endParaRPr lang="pt-PT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3B416F4-A2C9-4FAF-8B9E-BF4DCA85EC08}"/>
              </a:ext>
            </a:extLst>
          </p:cNvPr>
          <p:cNvGraphicFramePr>
            <a:graphicFrameLocks/>
          </p:cNvGraphicFramePr>
          <p:nvPr/>
        </p:nvGraphicFramePr>
        <p:xfrm>
          <a:off x="7635964" y="12144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ED8B448E-D302-4180-B1F6-0A647ED59B0C}"/>
              </a:ext>
            </a:extLst>
          </p:cNvPr>
          <p:cNvSpPr txBox="1"/>
          <p:nvPr/>
        </p:nvSpPr>
        <p:spPr>
          <a:xfrm>
            <a:off x="0" y="6583490"/>
            <a:ext cx="61078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050" i="1" dirty="0"/>
              <a:t>Dados recolhidos até 19-04-2021</a:t>
            </a:r>
          </a:p>
        </p:txBody>
      </p:sp>
      <p:pic>
        <p:nvPicPr>
          <p:cNvPr id="7" name="Picture 8" descr="Polícia de Segurança Pública">
            <a:extLst>
              <a:ext uri="{FF2B5EF4-FFF2-40B4-BE49-F238E27FC236}">
                <a16:creationId xmlns:a16="http://schemas.microsoft.com/office/drawing/2014/main" id="{BC38F507-908A-4968-AE41-F3CF5A1EE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36" y="272593"/>
            <a:ext cx="2567949" cy="6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25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e Conteúdo 4">
            <a:extLst>
              <a:ext uri="{FF2B5EF4-FFF2-40B4-BE49-F238E27FC236}">
                <a16:creationId xmlns:a16="http://schemas.microsoft.com/office/drawing/2014/main" id="{985DCB5E-93D1-0344-927F-C208E35D2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12207965" cy="1214438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149B8F9-F45C-41A9-B819-14B21C227DCE}"/>
              </a:ext>
            </a:extLst>
          </p:cNvPr>
          <p:cNvSpPr txBox="1"/>
          <p:nvPr/>
        </p:nvSpPr>
        <p:spPr>
          <a:xfrm>
            <a:off x="4145573" y="6595948"/>
            <a:ext cx="8046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dirty="0">
                <a:solidFill>
                  <a:srgbClr val="505050"/>
                </a:solidFill>
                <a:latin typeface="NexusSerif"/>
              </a:rPr>
              <a:t>Dados epidemiológicos do ACES Pinhal Litoral (01/01/2021 » 19/04/2021)</a:t>
            </a:r>
            <a:endParaRPr lang="pt-PT" sz="120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62F8686-976C-4E92-83BC-E8952C819EF8}"/>
              </a:ext>
            </a:extLst>
          </p:cNvPr>
          <p:cNvGraphicFramePr/>
          <p:nvPr/>
        </p:nvGraphicFramePr>
        <p:xfrm>
          <a:off x="1509222" y="1319287"/>
          <a:ext cx="917355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4B9736A5-FD97-4B64-8C57-103360E05F36}"/>
              </a:ext>
            </a:extLst>
          </p:cNvPr>
          <p:cNvSpPr txBox="1"/>
          <p:nvPr/>
        </p:nvSpPr>
        <p:spPr>
          <a:xfrm>
            <a:off x="9664468" y="1484747"/>
            <a:ext cx="222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1.2 : 1.0 (M : H)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74215FA-D716-4025-891D-9FC93CDDE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60" y="216117"/>
            <a:ext cx="1299563" cy="8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850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exterior, edifício, pedra, janela&#10;&#10;Descrição gerada automaticamente">
            <a:extLst>
              <a:ext uri="{FF2B5EF4-FFF2-40B4-BE49-F238E27FC236}">
                <a16:creationId xmlns:a16="http://schemas.microsoft.com/office/drawing/2014/main" id="{2A687D9A-0377-4074-AD8F-2386FFFCEA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460594" y="1464302"/>
            <a:ext cx="7270812" cy="4818756"/>
          </a:xfrm>
          <a:prstGeom prst="rect">
            <a:avLst/>
          </a:prstGeom>
        </p:spPr>
      </p:pic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207965" cy="1214438"/>
          </a:xfr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EF240CA-5E55-485B-BC80-37CF10A85D4B}"/>
              </a:ext>
            </a:extLst>
          </p:cNvPr>
          <p:cNvSpPr txBox="1"/>
          <p:nvPr/>
        </p:nvSpPr>
        <p:spPr>
          <a:xfrm>
            <a:off x="3639421" y="3310669"/>
            <a:ext cx="49131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i="0" dirty="0">
                <a:solidFill>
                  <a:srgbClr val="433D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Sede do Comando Distrital da PSP de Leiria </a:t>
            </a:r>
          </a:p>
          <a:p>
            <a:pPr algn="ctr"/>
            <a:endParaRPr lang="pt-PT" sz="1400" b="0" i="0" dirty="0">
              <a:solidFill>
                <a:srgbClr val="433D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400" b="0" i="0" dirty="0">
                <a:solidFill>
                  <a:srgbClr val="433D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Largo de São Pedro, n.º 20, 2400-235 Leiria</a:t>
            </a:r>
            <a:endParaRPr lang="pt-PT" sz="1400" b="1" dirty="0">
              <a:solidFill>
                <a:srgbClr val="433D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sz="1400" b="1" i="0" dirty="0">
              <a:solidFill>
                <a:srgbClr val="433D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400" i="0" dirty="0">
                <a:solidFill>
                  <a:srgbClr val="433D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Tel.: 244859859</a:t>
            </a:r>
          </a:p>
          <a:p>
            <a:pPr marL="285750" indent="-285750" algn="ctr">
              <a:buFontTx/>
              <a:buChar char="-"/>
            </a:pPr>
            <a:endParaRPr lang="pt-PT" sz="1400" b="1" dirty="0">
              <a:solidFill>
                <a:srgbClr val="433D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400" b="0" i="0" dirty="0">
                <a:solidFill>
                  <a:srgbClr val="433D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Email: </a:t>
            </a:r>
            <a:r>
              <a:rPr lang="pt-PT" sz="1400" b="0" i="0" u="sng" dirty="0">
                <a:solidFill>
                  <a:srgbClr val="4A5FE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cpleiria@psp.pt</a:t>
            </a:r>
            <a:endParaRPr lang="pt-PT" sz="1400" b="0" i="0" u="sng" dirty="0">
              <a:solidFill>
                <a:srgbClr val="4A5FE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400" dirty="0">
                <a:solidFill>
                  <a:srgbClr val="4A5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pt-PT" sz="1400" u="sng" dirty="0">
                <a:solidFill>
                  <a:srgbClr val="4A5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1div.leiria@psp.pt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Polícia de Segurança Pública">
            <a:extLst>
              <a:ext uri="{FF2B5EF4-FFF2-40B4-BE49-F238E27FC236}">
                <a16:creationId xmlns:a16="http://schemas.microsoft.com/office/drawing/2014/main" id="{A98398B1-5D5D-4546-8124-EE6C4F280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36" y="272593"/>
            <a:ext cx="2567949" cy="6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951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81A3C528-A63C-4446-8698-342D1A09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7965" cy="1214438"/>
          </a:xfrm>
        </p:spPr>
      </p:pic>
      <p:pic>
        <p:nvPicPr>
          <p:cNvPr id="5" name="Picture 2" descr="C:\CÁTIA TOMÁS\TRABALHOS\GNR imagens\1947446_10202144425587084_1207302458_n.jpg">
            <a:extLst>
              <a:ext uri="{FF2B5EF4-FFF2-40B4-BE49-F238E27FC236}">
                <a16:creationId xmlns:a16="http://schemas.microsoft.com/office/drawing/2014/main" id="{D68304F6-AF98-469C-B24B-95A8A150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617" y="3429000"/>
            <a:ext cx="1011575" cy="12144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Uma imagem com texto, ClipArt&#10;&#10;Descrição gerada automaticamente">
            <a:extLst>
              <a:ext uri="{FF2B5EF4-FFF2-40B4-BE49-F238E27FC236}">
                <a16:creationId xmlns:a16="http://schemas.microsoft.com/office/drawing/2014/main" id="{FAD1B2DD-E633-4EF0-B9D4-DC63FF41F7D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564" y="3738623"/>
            <a:ext cx="2099676" cy="642758"/>
          </a:xfrm>
          <a:prstGeom prst="rect">
            <a:avLst/>
          </a:prstGeom>
        </p:spPr>
      </p:pic>
      <p:pic>
        <p:nvPicPr>
          <p:cNvPr id="2052" name="Picture 4" descr="ACILIS">
            <a:extLst>
              <a:ext uri="{FF2B5EF4-FFF2-40B4-BE49-F238E27FC236}">
                <a16:creationId xmlns:a16="http://schemas.microsoft.com/office/drawing/2014/main" id="{9194D102-77FE-4E1A-91DB-A756DEF8B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986" y="3428881"/>
            <a:ext cx="16954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lícia de Segurança Pública">
            <a:extLst>
              <a:ext uri="{FF2B5EF4-FFF2-40B4-BE49-F238E27FC236}">
                <a16:creationId xmlns:a16="http://schemas.microsoft.com/office/drawing/2014/main" id="{FAD66892-BF79-4F2C-8971-537EB6A20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87" y="3561156"/>
            <a:ext cx="2567949" cy="6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45B6E64-218B-4021-9C5F-9540517A2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49" y="3575843"/>
            <a:ext cx="1547018" cy="96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4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2FF566D-80E1-4A0F-8619-46296A3F3A5D}"/>
              </a:ext>
            </a:extLst>
          </p:cNvPr>
          <p:cNvSpPr txBox="1"/>
          <p:nvPr/>
        </p:nvSpPr>
        <p:spPr>
          <a:xfrm>
            <a:off x="4145573" y="6595948"/>
            <a:ext cx="8046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dirty="0">
                <a:solidFill>
                  <a:srgbClr val="505050"/>
                </a:solidFill>
                <a:latin typeface="NexusSerif"/>
              </a:rPr>
              <a:t>Dados epidemiológicos do ACES Pinhal Litoral (01/03/2021 » 19/04/2021)</a:t>
            </a:r>
            <a:endParaRPr lang="pt-PT" sz="12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2039981" y="121443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985DCB5E-93D1-0344-927F-C208E35D2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207965" cy="121443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C23F80D-D0AC-431C-9A27-1E3FBD355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60" y="216117"/>
            <a:ext cx="1299563" cy="8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62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CC459F0-85DC-4D50-92D7-1C5818F7D28A}"/>
              </a:ext>
            </a:extLst>
          </p:cNvPr>
          <p:cNvSpPr txBox="1"/>
          <p:nvPr/>
        </p:nvSpPr>
        <p:spPr>
          <a:xfrm>
            <a:off x="4145573" y="6595948"/>
            <a:ext cx="8046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0" i="0" dirty="0">
                <a:solidFill>
                  <a:srgbClr val="505050"/>
                </a:solidFill>
                <a:effectLst/>
                <a:latin typeface="NexusSerif"/>
              </a:rPr>
              <a:t>Edwards, K. </a:t>
            </a:r>
            <a:r>
              <a:rPr lang="pt-PT" sz="1200" i="1" dirty="0" err="1">
                <a:solidFill>
                  <a:srgbClr val="505050"/>
                </a:solidFill>
                <a:latin typeface="NexusSerif"/>
              </a:rPr>
              <a:t>et</a:t>
            </a:r>
            <a:r>
              <a:rPr lang="pt-PT" sz="1200" i="1" dirty="0">
                <a:solidFill>
                  <a:srgbClr val="505050"/>
                </a:solidFill>
                <a:latin typeface="NexusSerif"/>
              </a:rPr>
              <a:t> al</a:t>
            </a:r>
            <a:r>
              <a:rPr lang="pt-PT" sz="1200" dirty="0">
                <a:solidFill>
                  <a:srgbClr val="505050"/>
                </a:solidFill>
                <a:latin typeface="NexusSerif"/>
              </a:rPr>
              <a:t>. </a:t>
            </a:r>
            <a:r>
              <a:rPr lang="en-US" sz="1200" dirty="0">
                <a:solidFill>
                  <a:srgbClr val="505050"/>
                </a:solidFill>
                <a:latin typeface="NexusSerif"/>
              </a:rPr>
              <a:t>COVID-19: Vaccines to prevent SARS-CoV-2 infection.</a:t>
            </a:r>
            <a:r>
              <a:rPr lang="en-US" sz="1200" b="1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1200" i="1" dirty="0" err="1">
                <a:solidFill>
                  <a:srgbClr val="505050"/>
                </a:solidFill>
                <a:latin typeface="NexusSerif"/>
              </a:rPr>
              <a:t>UpToDate</a:t>
            </a:r>
            <a:r>
              <a:rPr lang="pt-PT" sz="1200" i="1" dirty="0">
                <a:solidFill>
                  <a:srgbClr val="505050"/>
                </a:solidFill>
                <a:latin typeface="NexusSerif"/>
              </a:rPr>
              <a:t>. </a:t>
            </a:r>
            <a:r>
              <a:rPr lang="pt-PT" sz="1200" dirty="0">
                <a:solidFill>
                  <a:srgbClr val="505050"/>
                </a:solidFill>
                <a:latin typeface="NexusSerif"/>
              </a:rPr>
              <a:t>2021.</a:t>
            </a:r>
            <a:endParaRPr lang="pt-PT" sz="12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360238A-D512-48F6-A74C-D97C265BA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503" y="1723968"/>
            <a:ext cx="6186956" cy="4362450"/>
          </a:xfrm>
          <a:prstGeom prst="rect">
            <a:avLst/>
          </a:prstGeom>
        </p:spPr>
      </p:pic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985DCB5E-93D1-0344-927F-C208E35D2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207965" cy="121443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38A3161-378A-49F0-A335-3F6BB063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60" y="216117"/>
            <a:ext cx="1299563" cy="8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24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75E108A-5EAD-43C4-A37C-5CEE15D18C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1" t="6402" r="3088"/>
          <a:stretch/>
        </p:blipFill>
        <p:spPr>
          <a:xfrm>
            <a:off x="933942" y="1342580"/>
            <a:ext cx="10340078" cy="5330307"/>
          </a:xfrm>
          <a:prstGeom prst="rect">
            <a:avLst/>
          </a:prstGeom>
        </p:spPr>
      </p:pic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985DCB5E-93D1-0344-927F-C208E35D2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207965" cy="121443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00520A6-C277-4E92-B5CE-9F067365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60" y="216117"/>
            <a:ext cx="1299563" cy="8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1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40BBD0FE-A452-4751-882C-9F8BA17D325E}"/>
              </a:ext>
            </a:extLst>
          </p:cNvPr>
          <p:cNvGrpSpPr/>
          <p:nvPr/>
        </p:nvGrpSpPr>
        <p:grpSpPr>
          <a:xfrm>
            <a:off x="893216" y="1484535"/>
            <a:ext cx="10405567" cy="2384776"/>
            <a:chOff x="828403" y="57068"/>
            <a:chExt cx="10405567" cy="2384776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7507A281-1B3B-44C7-B0C3-22521F8CF323}"/>
                </a:ext>
              </a:extLst>
            </p:cNvPr>
            <p:cNvSpPr txBox="1"/>
            <p:nvPr/>
          </p:nvSpPr>
          <p:spPr>
            <a:xfrm>
              <a:off x="1729877" y="57068"/>
              <a:ext cx="1000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83%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567F8B3E-B2AA-49B1-B6F4-8803F329671A}"/>
                </a:ext>
              </a:extLst>
            </p:cNvPr>
            <p:cNvSpPr txBox="1"/>
            <p:nvPr/>
          </p:nvSpPr>
          <p:spPr>
            <a:xfrm>
              <a:off x="5695789" y="57069"/>
              <a:ext cx="1148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2,5%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94607846-879E-4034-9CF9-DF1DCF797534}"/>
                </a:ext>
              </a:extLst>
            </p:cNvPr>
            <p:cNvSpPr txBox="1"/>
            <p:nvPr/>
          </p:nvSpPr>
          <p:spPr>
            <a:xfrm>
              <a:off x="9360942" y="57069"/>
              <a:ext cx="1148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0,4%</a:t>
              </a:r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B259E50-5CFB-4453-A2A3-697CD211F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03" y="641844"/>
              <a:ext cx="2701055" cy="1800000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F14D9C0F-7A8A-464B-A17A-2D18C1A7E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6674" y="641844"/>
              <a:ext cx="2698651" cy="1800000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2941AB45-8CAA-49BF-9D3F-086FD64A3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62541" y="641844"/>
              <a:ext cx="2571429" cy="1800000"/>
            </a:xfrm>
            <a:prstGeom prst="rect">
              <a:avLst/>
            </a:prstGeom>
          </p:spPr>
        </p:pic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7067426-AD3B-4A4E-BDCF-503B0E1D971F}"/>
              </a:ext>
            </a:extLst>
          </p:cNvPr>
          <p:cNvSpPr txBox="1"/>
          <p:nvPr/>
        </p:nvSpPr>
        <p:spPr>
          <a:xfrm>
            <a:off x="4145573" y="6581001"/>
            <a:ext cx="8046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dirty="0">
                <a:solidFill>
                  <a:srgbClr val="505050"/>
                </a:solidFill>
                <a:latin typeface="NexusSerif"/>
              </a:rPr>
              <a:t>Instituto Nacional de Saúde Dr. Ricardo Jorge (INSA) – Março 2021.</a:t>
            </a:r>
          </a:p>
        </p:txBody>
      </p:sp>
      <p:sp>
        <p:nvSpPr>
          <p:cNvPr id="15" name="Retângulo: Cantos Arredondados 21">
            <a:extLst>
              <a:ext uri="{FF2B5EF4-FFF2-40B4-BE49-F238E27FC236}">
                <a16:creationId xmlns:a16="http://schemas.microsoft.com/office/drawing/2014/main" id="{BACB07C8-0C2C-4EB2-B1AF-8096B9174E5D}"/>
              </a:ext>
            </a:extLst>
          </p:cNvPr>
          <p:cNvSpPr/>
          <p:nvPr/>
        </p:nvSpPr>
        <p:spPr>
          <a:xfrm>
            <a:off x="3684183" y="4583563"/>
            <a:ext cx="4152838" cy="1283186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 85% dos casos </a:t>
            </a:r>
            <a:r>
              <a:rPr lang="pt-PT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(Março 2021)</a:t>
            </a:r>
          </a:p>
        </p:txBody>
      </p:sp>
      <p:pic>
        <p:nvPicPr>
          <p:cNvPr id="18" name="Marcador de Posição de Conteúdo 4">
            <a:extLst>
              <a:ext uri="{FF2B5EF4-FFF2-40B4-BE49-F238E27FC236}">
                <a16:creationId xmlns:a16="http://schemas.microsoft.com/office/drawing/2014/main" id="{985DCB5E-93D1-0344-927F-C208E35D2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2207965" cy="121443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2B0BBA1-CB52-4821-9233-AA942859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60" y="216117"/>
            <a:ext cx="1299563" cy="8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233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4249</Words>
  <Application>Microsoft Office PowerPoint</Application>
  <PresentationFormat>Ecrã Panorâmico</PresentationFormat>
  <Paragraphs>377</Paragraphs>
  <Slides>51</Slides>
  <Notes>22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51</vt:i4>
      </vt:variant>
    </vt:vector>
  </HeadingPairs>
  <TitlesOfParts>
    <vt:vector size="60" baseType="lpstr">
      <vt:lpstr>Arial</vt:lpstr>
      <vt:lpstr>Calibri</vt:lpstr>
      <vt:lpstr>Calibri Light</vt:lpstr>
      <vt:lpstr>NexusSerif</vt:lpstr>
      <vt:lpstr>Segoe UI</vt:lpstr>
      <vt:lpstr>Segoe UI Semibold</vt:lpstr>
      <vt:lpstr>Segoe UI 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Rita Maria Elias Sáez</dc:creator>
  <cp:lastModifiedBy>Catarina Louro</cp:lastModifiedBy>
  <cp:revision>69</cp:revision>
  <dcterms:created xsi:type="dcterms:W3CDTF">2021-04-15T09:44:49Z</dcterms:created>
  <dcterms:modified xsi:type="dcterms:W3CDTF">2021-04-20T08:38:43Z</dcterms:modified>
</cp:coreProperties>
</file>