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57" r:id="rId2"/>
    <p:sldId id="262" r:id="rId3"/>
    <p:sldId id="261" r:id="rId4"/>
  </p:sldIdLst>
  <p:sldSz cx="6858000" cy="972026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DB95D-6EEE-4FBE-8880-179030C71861}" v="542" dt="2021-05-11T09:51:02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315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-941" y="-18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B0170-BE8F-4359-BF57-51B2195032E3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1279525"/>
            <a:ext cx="243840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57E9E-E559-4485-A7E0-411AC68F92B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57E9E-E559-4485-A7E0-411AC68F92B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705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57E9E-E559-4485-A7E0-411AC68F92B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93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12002"/>
            <a:ext cx="6877353" cy="9744266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3408093"/>
            <a:ext cx="4370039" cy="2333405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5741496"/>
            <a:ext cx="4370039" cy="155470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182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023"/>
            <a:ext cx="4760786" cy="4824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336171"/>
            <a:ext cx="4760786" cy="22266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619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64023"/>
            <a:ext cx="4554137" cy="42841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5148139"/>
            <a:ext cx="4064853" cy="5400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336171"/>
            <a:ext cx="4760786" cy="22266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362034" y="1120251"/>
            <a:ext cx="342989" cy="8288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091292"/>
            <a:ext cx="342989" cy="8288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238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38325"/>
            <a:ext cx="4760786" cy="36787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17029"/>
            <a:ext cx="4760786" cy="2145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8676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64023"/>
            <a:ext cx="4554137" cy="42841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688154"/>
            <a:ext cx="4760787" cy="7288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17029"/>
            <a:ext cx="4760786" cy="2145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362034" y="1120251"/>
            <a:ext cx="342989" cy="8288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091292"/>
            <a:ext cx="342989" cy="8288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78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864023"/>
            <a:ext cx="4756099" cy="42841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688154"/>
            <a:ext cx="4760787" cy="7288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17029"/>
            <a:ext cx="4760786" cy="2145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6934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023"/>
            <a:ext cx="4760785" cy="1872051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3062337"/>
            <a:ext cx="4760786" cy="55004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9710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864024"/>
            <a:ext cx="734109" cy="7443203"/>
          </a:xfrm>
          <a:prstGeom prst="rect">
            <a:avLst/>
          </a:prstGeo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864024"/>
            <a:ext cx="3896270" cy="74432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661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023"/>
            <a:ext cx="4760785" cy="1872051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062337"/>
            <a:ext cx="4760786" cy="5500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859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28106"/>
            <a:ext cx="4760786" cy="2588925"/>
          </a:xfrm>
          <a:prstGeom prst="rect">
            <a:avLst/>
          </a:prstGeo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17029"/>
            <a:ext cx="4760786" cy="12194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333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023"/>
            <a:ext cx="4760786" cy="1872051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62335"/>
            <a:ext cx="2316082" cy="55004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3062337"/>
            <a:ext cx="2316083" cy="55004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594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023"/>
            <a:ext cx="4760785" cy="18720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062894"/>
            <a:ext cx="2318004" cy="8167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3879667"/>
            <a:ext cx="2318004" cy="468312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3062894"/>
            <a:ext cx="2318004" cy="8167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3879667"/>
            <a:ext cx="2318004" cy="468312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92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64023"/>
            <a:ext cx="4760786" cy="1872051"/>
          </a:xfrm>
          <a:prstGeom prst="rect">
            <a:avLst/>
          </a:prstGeom>
        </p:spPr>
        <p:txBody>
          <a:bodyPr/>
          <a:lstStyle/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177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11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24063"/>
            <a:ext cx="2092637" cy="181204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729836"/>
            <a:ext cx="2539528" cy="783295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3936110"/>
            <a:ext cx="2092637" cy="3663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109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804184"/>
            <a:ext cx="4760786" cy="8032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864024"/>
            <a:ext cx="4760786" cy="54507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7607457"/>
            <a:ext cx="4760786" cy="955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53944" y="8562794"/>
            <a:ext cx="513099" cy="517514"/>
          </a:xfrm>
          <a:prstGeom prst="rect">
            <a:avLst/>
          </a:prstGeom>
        </p:spPr>
        <p:txBody>
          <a:bodyPr/>
          <a:lstStyle/>
          <a:p>
            <a:fld id="{4E5DE815-9701-415F-8DF7-5C18DA2C962F}" type="datetimeFigureOut">
              <a:rPr lang="pt-PT" smtClean="0"/>
              <a:t>13/05/2021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8562794"/>
            <a:ext cx="3467230" cy="51751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3507" y="8562794"/>
            <a:ext cx="384479" cy="517514"/>
          </a:xfrm>
          <a:prstGeom prst="rect">
            <a:avLst/>
          </a:prstGeom>
        </p:spPr>
        <p:txBody>
          <a:bodyPr/>
          <a:lstStyle/>
          <a:p>
            <a:fld id="{02476202-974D-470C-9A77-7A0B57ADE9D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043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ABA5030E-28D1-4433-9031-C60449433153}"/>
              </a:ext>
            </a:extLst>
          </p:cNvPr>
          <p:cNvPicPr/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9"/>
          <a:stretch/>
        </p:blipFill>
        <p:spPr bwMode="auto">
          <a:xfrm>
            <a:off x="0" y="538816"/>
            <a:ext cx="6865384" cy="2511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-6350" y="-12002"/>
            <a:ext cx="6877354" cy="974426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Caixa de texto 3">
            <a:extLst>
              <a:ext uri="{FF2B5EF4-FFF2-40B4-BE49-F238E27FC236}">
                <a16:creationId xmlns:a16="http://schemas.microsoft.com/office/drawing/2014/main" id="{44484E49-E437-46BB-8DCE-CCB0093E2BE4}"/>
              </a:ext>
            </a:extLst>
          </p:cNvPr>
          <p:cNvSpPr txBox="1"/>
          <p:nvPr userDrawn="1"/>
        </p:nvSpPr>
        <p:spPr>
          <a:xfrm>
            <a:off x="24269" y="0"/>
            <a:ext cx="5232361" cy="675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PT" sz="2000" dirty="0">
                <a:solidFill>
                  <a:schemeClr val="accent2"/>
                </a:solidFill>
                <a:effectLst/>
                <a:latin typeface="Impact" panose="020B080603090205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ESTRATÉGIA NACIONAL PARA OS EFLUENTES AGROPECUÁRIOS E AGROINDUSTRIAIS 2030 e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PT" sz="2000" dirty="0">
                <a:solidFill>
                  <a:schemeClr val="accent2"/>
                </a:solidFill>
                <a:effectLst/>
                <a:latin typeface="Impact" panose="020B080603090205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BACIA DO LIS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pt-PT" sz="1100" dirty="0">
              <a:solidFill>
                <a:schemeClr val="accent2"/>
              </a:solidFill>
              <a:effectLst/>
              <a:latin typeface="Georgia" panose="020405020504050203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3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mbiente_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 de texto 7">
            <a:extLst>
              <a:ext uri="{FF2B5EF4-FFF2-40B4-BE49-F238E27FC236}">
                <a16:creationId xmlns:a16="http://schemas.microsoft.com/office/drawing/2014/main" id="{B560C1BE-DAC6-4E1C-918A-61DA8D238D26}"/>
              </a:ext>
            </a:extLst>
          </p:cNvPr>
          <p:cNvSpPr txBox="1"/>
          <p:nvPr/>
        </p:nvSpPr>
        <p:spPr>
          <a:xfrm>
            <a:off x="398941" y="3532995"/>
            <a:ext cx="5004000" cy="50586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Secretária de Estado do Ambiente, Inês dos Santos Costa, e o Secretário de Estado da Agricultura e do Desenvolvimento Rural, Rui Martinho, têm o prazer de a/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convidar assistir e participar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na </a:t>
            </a: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sessão de reflexão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sobre: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PT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ENEAPAI 2030 – Estratégia Nacional para os Efluentes Agropecuários e Agroindustriais 2030 e a Bacia do Lis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pt-P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Segunda-feira | 17 de maio | 10h00 </a:t>
            </a:r>
            <a:endParaRPr lang="pt-P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Teatro Miguel Franco, em Leiria </a:t>
            </a:r>
          </a:p>
          <a:p>
            <a:pPr algn="ctr">
              <a:lnSpc>
                <a:spcPct val="150000"/>
              </a:lnSpc>
            </a:pPr>
            <a:r>
              <a:rPr lang="pt-P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(GPS: Lat. 37° 2'37.48"N | Long.7°58'20.47"W)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pt-PT" sz="1600" b="1" dirty="0">
              <a:solidFill>
                <a:srgbClr val="333333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PT" sz="1200" b="1" dirty="0">
                <a:solidFill>
                  <a:srgbClr val="333333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Transmissão em direto através do link: </a:t>
            </a:r>
            <a:r>
              <a:rPr lang="pt-PT" sz="1100" b="1" dirty="0">
                <a:solidFill>
                  <a:srgbClr val="333333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  <a:hlinkClick r:id="rId3"/>
              </a:rPr>
              <a:t>https://twitter.com/ambiente_pt</a:t>
            </a:r>
            <a:endParaRPr lang="pt-PT" sz="1200" b="1" dirty="0">
              <a:solidFill>
                <a:srgbClr val="333333"/>
              </a:solidFill>
              <a:effectLst/>
              <a:latin typeface="Georgia" panose="020405020504050203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36A6EB-DEDD-49BD-806A-A7A1FCA85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1" y="8591688"/>
            <a:ext cx="2400472" cy="646903"/>
          </a:xfrm>
          <a:prstGeom prst="rect">
            <a:avLst/>
          </a:prstGeom>
          <a:ln>
            <a:noFill/>
          </a:ln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79F46BFE-A3F0-4BEF-A4B2-267138D71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06" y="8610015"/>
            <a:ext cx="2663235" cy="6605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15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D44C4BF-2B58-4108-B657-D8502A8EFADC}"/>
              </a:ext>
            </a:extLst>
          </p:cNvPr>
          <p:cNvSpPr/>
          <p:nvPr/>
        </p:nvSpPr>
        <p:spPr>
          <a:xfrm>
            <a:off x="267984" y="3083024"/>
            <a:ext cx="6322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b="1" dirty="0">
                <a:solidFill>
                  <a:srgbClr val="0070C0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PROGRAMA </a:t>
            </a:r>
            <a:r>
              <a:rPr lang="pt-PT" b="1" dirty="0">
                <a:solidFill>
                  <a:srgbClr val="0070C0"/>
                </a:solidFill>
                <a:latin typeface="Calibri Light" panose="020F0302020204030204" pitchFamily="34" charset="0"/>
                <a:ea typeface="Times" panose="02020603050405020304" pitchFamily="18" charset="0"/>
                <a:cs typeface="Calibri Light" panose="020F0302020204030204" pitchFamily="34" charset="0"/>
              </a:rPr>
              <a:t>MANHÃ</a:t>
            </a:r>
            <a:endParaRPr lang="pt-PT" b="1" dirty="0">
              <a:solidFill>
                <a:srgbClr val="0070C0"/>
              </a:solidFill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981B831-EF25-431D-9092-1ABA1429EB20}"/>
              </a:ext>
            </a:extLst>
          </p:cNvPr>
          <p:cNvGrpSpPr/>
          <p:nvPr/>
        </p:nvGrpSpPr>
        <p:grpSpPr>
          <a:xfrm>
            <a:off x="267984" y="3457556"/>
            <a:ext cx="6322032" cy="6056803"/>
            <a:chOff x="254601" y="3457556"/>
            <a:chExt cx="6322032" cy="6056803"/>
          </a:xfrm>
        </p:grpSpPr>
        <p:sp>
          <p:nvSpPr>
            <p:cNvPr id="26" name="Seta: Pentágono 25">
              <a:extLst>
                <a:ext uri="{FF2B5EF4-FFF2-40B4-BE49-F238E27FC236}">
                  <a16:creationId xmlns:a16="http://schemas.microsoft.com/office/drawing/2014/main" id="{86F09704-0C59-4FA3-82DB-66291EF71D58}"/>
                </a:ext>
              </a:extLst>
            </p:cNvPr>
            <p:cNvSpPr/>
            <p:nvPr/>
          </p:nvSpPr>
          <p:spPr>
            <a:xfrm rot="10800000" flipV="1">
              <a:off x="960632" y="8845740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11:40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Encerramento</a:t>
              </a:r>
              <a:endParaRPr lang="pt-PT" sz="1400" dirty="0"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endParaRP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Inês Costa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Secretária de Estado do Ambiente</a:t>
              </a:r>
              <a:endParaRPr lang="pt-PT" sz="13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8" name="Seta: Pentágono 27">
              <a:extLst>
                <a:ext uri="{FF2B5EF4-FFF2-40B4-BE49-F238E27FC236}">
                  <a16:creationId xmlns:a16="http://schemas.microsoft.com/office/drawing/2014/main" id="{B3C21658-9E56-4FA5-935F-28D44D8DA53A}"/>
                </a:ext>
              </a:extLst>
            </p:cNvPr>
            <p:cNvSpPr/>
            <p:nvPr/>
          </p:nvSpPr>
          <p:spPr>
            <a:xfrm rot="10800000" flipV="1">
              <a:off x="960632" y="8078195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11:30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Serviço Municipal de Vigilância Ambiental e Boletim Informativo 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Ana Esperança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Câmara Municipal de Leiria</a:t>
              </a:r>
            </a:p>
          </p:txBody>
        </p:sp>
        <p:sp>
          <p:nvSpPr>
            <p:cNvPr id="29" name="Seta: Pentágono 28">
              <a:extLst>
                <a:ext uri="{FF2B5EF4-FFF2-40B4-BE49-F238E27FC236}">
                  <a16:creationId xmlns:a16="http://schemas.microsoft.com/office/drawing/2014/main" id="{5BD3C249-89B9-4238-A1EE-EC31749D37C4}"/>
                </a:ext>
              </a:extLst>
            </p:cNvPr>
            <p:cNvSpPr/>
            <p:nvPr/>
          </p:nvSpPr>
          <p:spPr>
            <a:xfrm rot="10800000" flipV="1">
              <a:off x="960632" y="7310652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11:15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Projeto piloto: Guias de Transporte de Efluentes Pecuários em Leiria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Acácio Pedro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Direção Regional de Agricultura e Pescas do Centro</a:t>
              </a:r>
            </a:p>
          </p:txBody>
        </p:sp>
        <p:sp>
          <p:nvSpPr>
            <p:cNvPr id="30" name="Seta: Pentágono 29">
              <a:extLst>
                <a:ext uri="{FF2B5EF4-FFF2-40B4-BE49-F238E27FC236}">
                  <a16:creationId xmlns:a16="http://schemas.microsoft.com/office/drawing/2014/main" id="{89860782-453E-453E-BB98-DDC63E9FD376}"/>
                </a:ext>
              </a:extLst>
            </p:cNvPr>
            <p:cNvSpPr/>
            <p:nvPr/>
          </p:nvSpPr>
          <p:spPr>
            <a:xfrm rot="10800000" flipV="1">
              <a:off x="960632" y="6543109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11:05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Projeto SOLVE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Alexandra Serra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Águas de Portugal (AdP Valor)</a:t>
              </a:r>
            </a:p>
          </p:txBody>
        </p:sp>
        <p:sp>
          <p:nvSpPr>
            <p:cNvPr id="31" name="Seta: Pentágono 30">
              <a:extLst>
                <a:ext uri="{FF2B5EF4-FFF2-40B4-BE49-F238E27FC236}">
                  <a16:creationId xmlns:a16="http://schemas.microsoft.com/office/drawing/2014/main" id="{5C489C2C-F2E3-4BBA-A0A7-710571DE3880}"/>
                </a:ext>
              </a:extLst>
            </p:cNvPr>
            <p:cNvSpPr/>
            <p:nvPr/>
          </p:nvSpPr>
          <p:spPr>
            <a:xfrm rot="10800000" flipV="1">
              <a:off x="960632" y="5775566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10:55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ENEAPAI 2030: Ponto de situação e próximas etapas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Fernanda Gomes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Agência Portuguesa do Ambiente</a:t>
              </a:r>
            </a:p>
          </p:txBody>
        </p:sp>
        <p:sp>
          <p:nvSpPr>
            <p:cNvPr id="32" name="Seta: Pentágono 31">
              <a:extLst>
                <a:ext uri="{FF2B5EF4-FFF2-40B4-BE49-F238E27FC236}">
                  <a16:creationId xmlns:a16="http://schemas.microsoft.com/office/drawing/2014/main" id="{499FFBDC-DE78-4D26-B57B-7BB10FB7C5E3}"/>
                </a:ext>
              </a:extLst>
            </p:cNvPr>
            <p:cNvSpPr/>
            <p:nvPr/>
          </p:nvSpPr>
          <p:spPr>
            <a:xfrm rot="10800000" flipV="1">
              <a:off x="960633" y="5008023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10:45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ENEAPAI 2030: Ponto de situação e próximas etapas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Patricia Fonseca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Direção-Geral de Agricultura e Desenvolvimento Rural</a:t>
              </a:r>
            </a:p>
          </p:txBody>
        </p:sp>
        <p:sp>
          <p:nvSpPr>
            <p:cNvPr id="33" name="Seta: Pentágono 32">
              <a:extLst>
                <a:ext uri="{FF2B5EF4-FFF2-40B4-BE49-F238E27FC236}">
                  <a16:creationId xmlns:a16="http://schemas.microsoft.com/office/drawing/2014/main" id="{FFE69C73-EF84-485A-877C-F044578FEE93}"/>
                </a:ext>
              </a:extLst>
            </p:cNvPr>
            <p:cNvSpPr/>
            <p:nvPr/>
          </p:nvSpPr>
          <p:spPr>
            <a:xfrm rot="10800000" flipV="1">
              <a:off x="960633" y="4240480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10:30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ENEAPAI 2030 e a Bacia do Lis 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Rui Martinho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Secretário de Estado da Agricultura e do Desenvolvimento Rural</a:t>
              </a:r>
            </a:p>
          </p:txBody>
        </p:sp>
        <p:sp>
          <p:nvSpPr>
            <p:cNvPr id="34" name="Seta: Pentágono 33">
              <a:extLst>
                <a:ext uri="{FF2B5EF4-FFF2-40B4-BE49-F238E27FC236}">
                  <a16:creationId xmlns:a16="http://schemas.microsoft.com/office/drawing/2014/main" id="{0A2926D4-24B8-48EB-9A88-4DE778AFA976}"/>
                </a:ext>
              </a:extLst>
            </p:cNvPr>
            <p:cNvSpPr/>
            <p:nvPr/>
          </p:nvSpPr>
          <p:spPr>
            <a:xfrm rot="10800000" flipV="1">
              <a:off x="960633" y="3472937"/>
              <a:ext cx="5616000" cy="653238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72000" rIns="72000" bIns="72000">
              <a:spAutoFit/>
            </a:bodyPr>
            <a:lstStyle/>
            <a:p>
              <a:pPr lvl="0" defTabSz="577850">
                <a:spcAft>
                  <a:spcPts val="600"/>
                </a:spcAft>
              </a:pPr>
              <a:r>
                <a:rPr lang="pt-PT" sz="14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10:15 – </a:t>
              </a:r>
              <a:r>
                <a:rPr lang="pt-PT" sz="14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Abertura</a:t>
              </a:r>
            </a:p>
            <a:p>
              <a:pPr lvl="0" defTabSz="577850">
                <a:spcAft>
                  <a:spcPts val="600"/>
                </a:spcAft>
              </a:pPr>
              <a:r>
                <a:rPr lang="pt-PT" sz="13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Gonçalo Lopes – </a:t>
              </a:r>
              <a:r>
                <a:rPr lang="pt-PT" sz="13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Presidente da Câmara Municipal de Leiria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B8F85C-63C3-4CFB-93C3-4D8CD50D5A79}"/>
                </a:ext>
              </a:extLst>
            </p:cNvPr>
            <p:cNvSpPr/>
            <p:nvPr/>
          </p:nvSpPr>
          <p:spPr>
            <a:xfrm>
              <a:off x="254601" y="4225099"/>
              <a:ext cx="684000" cy="6840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F8FF90B-1D7E-4780-98F0-DDFB7F80DF81}"/>
                </a:ext>
              </a:extLst>
            </p:cNvPr>
            <p:cNvSpPr/>
            <p:nvPr/>
          </p:nvSpPr>
          <p:spPr>
            <a:xfrm>
              <a:off x="254601" y="4992642"/>
              <a:ext cx="684000" cy="684000"/>
            </a:xfrm>
            <a:prstGeom prst="ellipse">
              <a:avLst/>
            </a:prstGeom>
            <a:blipFill>
              <a:blip r:embed="rId4"/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Oval 36" descr="Menina de escola">
              <a:extLst>
                <a:ext uri="{FF2B5EF4-FFF2-40B4-BE49-F238E27FC236}">
                  <a16:creationId xmlns:a16="http://schemas.microsoft.com/office/drawing/2014/main" id="{6D754091-B7AD-4D6A-A172-9030D9BD7583}"/>
                </a:ext>
              </a:extLst>
            </p:cNvPr>
            <p:cNvSpPr/>
            <p:nvPr/>
          </p:nvSpPr>
          <p:spPr>
            <a:xfrm>
              <a:off x="254601" y="5760185"/>
              <a:ext cx="684000" cy="68400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C10E9C-DDC1-4DEF-9C5A-AC8D8232A639}"/>
                </a:ext>
              </a:extLst>
            </p:cNvPr>
            <p:cNvSpPr/>
            <p:nvPr/>
          </p:nvSpPr>
          <p:spPr>
            <a:xfrm>
              <a:off x="254601" y="6527728"/>
              <a:ext cx="684000" cy="68400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E4B5818-993C-4AFF-8BAC-B5E4D9434B36}"/>
                </a:ext>
              </a:extLst>
            </p:cNvPr>
            <p:cNvSpPr/>
            <p:nvPr/>
          </p:nvSpPr>
          <p:spPr>
            <a:xfrm>
              <a:off x="254601" y="7295271"/>
              <a:ext cx="684000" cy="684000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000" r="-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5D55C2C-BF3A-4123-B474-6767273EE00F}"/>
                </a:ext>
              </a:extLst>
            </p:cNvPr>
            <p:cNvSpPr/>
            <p:nvPr/>
          </p:nvSpPr>
          <p:spPr>
            <a:xfrm>
              <a:off x="254601" y="8062814"/>
              <a:ext cx="684000" cy="684000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D6762C-6C80-4152-9794-B61B862438AE}"/>
                </a:ext>
              </a:extLst>
            </p:cNvPr>
            <p:cNvSpPr/>
            <p:nvPr/>
          </p:nvSpPr>
          <p:spPr>
            <a:xfrm>
              <a:off x="254601" y="8830359"/>
              <a:ext cx="684000" cy="684000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8FBC4-43D0-4952-834A-B644E518872A}"/>
                </a:ext>
              </a:extLst>
            </p:cNvPr>
            <p:cNvSpPr/>
            <p:nvPr/>
          </p:nvSpPr>
          <p:spPr>
            <a:xfrm>
              <a:off x="254601" y="3457556"/>
              <a:ext cx="684000" cy="684000"/>
            </a:xfrm>
            <a:prstGeom prst="ellipse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A4646A5C-D971-47D6-8A9C-917373219BB7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4" y="5760183"/>
            <a:ext cx="684000" cy="6840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17124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EBFB5837-8ED7-4866-A7E9-A4476A2AA59A}"/>
              </a:ext>
            </a:extLst>
          </p:cNvPr>
          <p:cNvSpPr/>
          <p:nvPr/>
        </p:nvSpPr>
        <p:spPr>
          <a:xfrm>
            <a:off x="267984" y="3083024"/>
            <a:ext cx="6322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b="1" dirty="0">
                <a:solidFill>
                  <a:srgbClr val="0070C0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PROGRAMA </a:t>
            </a:r>
            <a:r>
              <a:rPr lang="pt-PT" b="1" dirty="0">
                <a:solidFill>
                  <a:srgbClr val="0070C0"/>
                </a:solidFill>
                <a:latin typeface="Calibri Light" panose="020F0302020204030204" pitchFamily="34" charset="0"/>
                <a:ea typeface="Times" panose="02020603050405020304" pitchFamily="18" charset="0"/>
                <a:cs typeface="Calibri Light" panose="020F0302020204030204" pitchFamily="34" charset="0"/>
              </a:rPr>
              <a:t>TARDE</a:t>
            </a:r>
            <a:endParaRPr lang="pt-PT" b="1" dirty="0">
              <a:solidFill>
                <a:srgbClr val="0070C0"/>
              </a:solidFill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843E3C4-7129-4E0D-AED7-76869E59476A}"/>
              </a:ext>
            </a:extLst>
          </p:cNvPr>
          <p:cNvGrpSpPr/>
          <p:nvPr/>
        </p:nvGrpSpPr>
        <p:grpSpPr>
          <a:xfrm>
            <a:off x="207000" y="3509453"/>
            <a:ext cx="6444001" cy="6111751"/>
            <a:chOff x="288578" y="3509453"/>
            <a:chExt cx="6444001" cy="6111751"/>
          </a:xfrm>
        </p:grpSpPr>
        <p:sp>
          <p:nvSpPr>
            <p:cNvPr id="6" name="Seta: Pentágono 5">
              <a:extLst>
                <a:ext uri="{FF2B5EF4-FFF2-40B4-BE49-F238E27FC236}">
                  <a16:creationId xmlns:a16="http://schemas.microsoft.com/office/drawing/2014/main" id="{0F9032A3-C8C2-4629-B497-68A5A1D10748}"/>
                </a:ext>
              </a:extLst>
            </p:cNvPr>
            <p:cNvSpPr/>
            <p:nvPr/>
          </p:nvSpPr>
          <p:spPr>
            <a:xfrm rot="10800000" flipV="1">
              <a:off x="792579" y="3522464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14:00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Sessão de abertura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Paulo Ferrão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Instituto Superior Técnico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D715E28-EDC3-49E9-A133-C7D0A304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3509453"/>
              <a:ext cx="504000" cy="5040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72A335-DF7A-4742-8A4C-2EBB751B6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4070228"/>
              <a:ext cx="504000" cy="5040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0D919D-A5D5-4200-9383-F947D2ABF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4631003"/>
              <a:ext cx="504000" cy="504000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7B3DFC-0A06-40FB-91CC-CA270EA83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5191778"/>
              <a:ext cx="504000" cy="50400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0" b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D3241F6-279A-4AC3-A7C4-B8CC21BCD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5752553"/>
              <a:ext cx="504000" cy="504000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FC2327-15A5-4DEA-A147-20430F207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6313328"/>
              <a:ext cx="504000" cy="50400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876D8A-6B14-40B5-A028-19F3D3855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6874103"/>
              <a:ext cx="504000" cy="504000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C700BD-01D5-4D1E-898C-9599DDF275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7434878"/>
              <a:ext cx="504000" cy="504000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000" r="-3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9F35A5-B5CA-46E0-B243-95B182EE3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7995653"/>
              <a:ext cx="504000" cy="504000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Oval 15" descr="Perguntas">
              <a:extLst>
                <a:ext uri="{FF2B5EF4-FFF2-40B4-BE49-F238E27FC236}">
                  <a16:creationId xmlns:a16="http://schemas.microsoft.com/office/drawing/2014/main" id="{454A63CD-62DB-4B23-9716-2954E0508D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8556428"/>
              <a:ext cx="504000" cy="504000"/>
            </a:xfrm>
            <a:prstGeom prst="ellipse">
              <a:avLst/>
            </a:prstGeom>
            <a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DA7B343-5C73-4203-B28B-FC0457FA58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578" y="9117204"/>
              <a:ext cx="504000" cy="504000"/>
            </a:xfrm>
            <a:prstGeom prst="ellipse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Seta: Pentágono 17">
              <a:extLst>
                <a:ext uri="{FF2B5EF4-FFF2-40B4-BE49-F238E27FC236}">
                  <a16:creationId xmlns:a16="http://schemas.microsoft.com/office/drawing/2014/main" id="{DD4E3B7F-B5BD-481A-942C-BBD3295CAA8D}"/>
                </a:ext>
              </a:extLst>
            </p:cNvPr>
            <p:cNvSpPr/>
            <p:nvPr/>
          </p:nvSpPr>
          <p:spPr>
            <a:xfrm rot="10800000" flipV="1">
              <a:off x="792579" y="4083143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14:20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Abordagem estratégica à valorização dos fluxos gerados na atividade agropecuária  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Olga Moreira – </a:t>
              </a:r>
              <a:r>
                <a:rPr lang="pt-PT" sz="1200" b="1" dirty="0" err="1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GOEfluentes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, INIAV</a:t>
              </a:r>
            </a:p>
          </p:txBody>
        </p:sp>
        <p:sp>
          <p:nvSpPr>
            <p:cNvPr id="19" name="Seta: Pentágono 18">
              <a:extLst>
                <a:ext uri="{FF2B5EF4-FFF2-40B4-BE49-F238E27FC236}">
                  <a16:creationId xmlns:a16="http://schemas.microsoft.com/office/drawing/2014/main" id="{02BDC0E0-EF82-4AB2-96EF-28099F0E51D2}"/>
                </a:ext>
              </a:extLst>
            </p:cNvPr>
            <p:cNvSpPr/>
            <p:nvPr/>
          </p:nvSpPr>
          <p:spPr>
            <a:xfrm rot="10800000" flipV="1">
              <a:off x="792579" y="5204501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14:50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Novas estratégias de valorização agrícola de efluentes pecuários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David Fangueiro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Instituto Superior de Agronomia</a:t>
              </a:r>
            </a:p>
          </p:txBody>
        </p:sp>
        <p:sp>
          <p:nvSpPr>
            <p:cNvPr id="21" name="Seta: Pentágono 20">
              <a:extLst>
                <a:ext uri="{FF2B5EF4-FFF2-40B4-BE49-F238E27FC236}">
                  <a16:creationId xmlns:a16="http://schemas.microsoft.com/office/drawing/2014/main" id="{183E3E11-D876-47AB-8068-42FFA965C8A5}"/>
                </a:ext>
              </a:extLst>
            </p:cNvPr>
            <p:cNvSpPr/>
            <p:nvPr/>
          </p:nvSpPr>
          <p:spPr>
            <a:xfrm rot="10800000" flipV="1">
              <a:off x="792578" y="5765180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15:05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O grito da ribeira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Rui Crespo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Comissão de Defesa da Ribeira dos Milagres</a:t>
              </a:r>
            </a:p>
          </p:txBody>
        </p:sp>
        <p:sp>
          <p:nvSpPr>
            <p:cNvPr id="22" name="Seta: Pentágono 21">
              <a:extLst>
                <a:ext uri="{FF2B5EF4-FFF2-40B4-BE49-F238E27FC236}">
                  <a16:creationId xmlns:a16="http://schemas.microsoft.com/office/drawing/2014/main" id="{DCAB4D08-2E7B-4A39-8E13-F22B4CAD6249}"/>
                </a:ext>
              </a:extLst>
            </p:cNvPr>
            <p:cNvSpPr/>
            <p:nvPr/>
          </p:nvSpPr>
          <p:spPr>
            <a:xfrm rot="10800000" flipV="1">
              <a:off x="792578" y="7447217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15:50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Efluente Suinícola na Bacia Hidrográfica do Lis: Presente e Futuro 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David Neves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RECILIS</a:t>
              </a:r>
            </a:p>
          </p:txBody>
        </p:sp>
        <p:sp>
          <p:nvSpPr>
            <p:cNvPr id="23" name="Seta: Pentágono 22">
              <a:extLst>
                <a:ext uri="{FF2B5EF4-FFF2-40B4-BE49-F238E27FC236}">
                  <a16:creationId xmlns:a16="http://schemas.microsoft.com/office/drawing/2014/main" id="{810AC5C8-7221-43E0-A827-FC3921FCB38C}"/>
                </a:ext>
              </a:extLst>
            </p:cNvPr>
            <p:cNvSpPr/>
            <p:nvPr/>
          </p:nvSpPr>
          <p:spPr>
            <a:xfrm rot="10800000" flipV="1">
              <a:off x="792578" y="9129258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16:45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Encerramento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Judite Vieira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Escola Superior de Tecnologia e Gestão de Leiria</a:t>
              </a:r>
            </a:p>
          </p:txBody>
        </p:sp>
        <p:sp>
          <p:nvSpPr>
            <p:cNvPr id="24" name="Seta: Pentágono 23">
              <a:extLst>
                <a:ext uri="{FF2B5EF4-FFF2-40B4-BE49-F238E27FC236}">
                  <a16:creationId xmlns:a16="http://schemas.microsoft.com/office/drawing/2014/main" id="{A10E28BF-2D63-48C6-9DF9-83FAE3E4FA5E}"/>
                </a:ext>
              </a:extLst>
            </p:cNvPr>
            <p:cNvSpPr/>
            <p:nvPr/>
          </p:nvSpPr>
          <p:spPr>
            <a:xfrm rot="10800000" flipV="1">
              <a:off x="792578" y="6325859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15:20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Nova abordagem ao Tratamento e Valorização de Resíduos e Subprodutos Orgânicos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João Calixto – </a:t>
              </a:r>
              <a:r>
                <a:rPr lang="pt-PT" sz="1200" b="1" dirty="0" err="1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Freetilizer</a:t>
              </a:r>
              <a:endParaRPr lang="pt-PT" sz="1200" b="1" dirty="0"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endParaRPr>
            </a:p>
          </p:txBody>
        </p:sp>
        <p:sp>
          <p:nvSpPr>
            <p:cNvPr id="25" name="Seta: Pentágono 24">
              <a:extLst>
                <a:ext uri="{FF2B5EF4-FFF2-40B4-BE49-F238E27FC236}">
                  <a16:creationId xmlns:a16="http://schemas.microsoft.com/office/drawing/2014/main" id="{73F8D2C0-537E-4057-9E2A-30E1EA3BC6CE}"/>
                </a:ext>
              </a:extLst>
            </p:cNvPr>
            <p:cNvSpPr/>
            <p:nvPr/>
          </p:nvSpPr>
          <p:spPr>
            <a:xfrm rot="10800000" flipV="1">
              <a:off x="792578" y="8007896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16:05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Devolver sustentabilidade à agricultura e pecuária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Pedro Carreiro – </a:t>
              </a:r>
              <a:r>
                <a:rPr lang="pt-PT" sz="1200" b="1" dirty="0" err="1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AgriStarBio</a:t>
              </a:r>
              <a:endParaRPr lang="pt-PT" sz="1200" b="1" dirty="0"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endParaRPr>
            </a:p>
          </p:txBody>
        </p:sp>
        <p:sp>
          <p:nvSpPr>
            <p:cNvPr id="26" name="Seta: Pentágono 25">
              <a:extLst>
                <a:ext uri="{FF2B5EF4-FFF2-40B4-BE49-F238E27FC236}">
                  <a16:creationId xmlns:a16="http://schemas.microsoft.com/office/drawing/2014/main" id="{6A3E9CA4-DB4B-427B-A877-3F462C9F3A06}"/>
                </a:ext>
              </a:extLst>
            </p:cNvPr>
            <p:cNvSpPr/>
            <p:nvPr/>
          </p:nvSpPr>
          <p:spPr>
            <a:xfrm rot="10800000" flipV="1">
              <a:off x="792578" y="8568575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16:20 </a:t>
              </a:r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Perguntas e respostas</a:t>
              </a:r>
            </a:p>
            <a:p>
              <a:pPr lvl="0" defTabSz="577850"/>
              <a:r>
                <a:rPr lang="pt-PT" sz="1200" i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Todos os participantes</a:t>
              </a:r>
            </a:p>
          </p:txBody>
        </p:sp>
        <p:sp>
          <p:nvSpPr>
            <p:cNvPr id="27" name="Seta: Pentágono 26">
              <a:extLst>
                <a:ext uri="{FF2B5EF4-FFF2-40B4-BE49-F238E27FC236}">
                  <a16:creationId xmlns:a16="http://schemas.microsoft.com/office/drawing/2014/main" id="{6CC7B975-0D3C-4799-85EE-695F95453012}"/>
                </a:ext>
              </a:extLst>
            </p:cNvPr>
            <p:cNvSpPr/>
            <p:nvPr/>
          </p:nvSpPr>
          <p:spPr>
            <a:xfrm rot="10800000" flipV="1">
              <a:off x="792578" y="6886538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15:35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Roteiro Ambiental para a Suinicultura Portuguesa 2030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João Bastos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Federação Portuguesa de Associações de Suinicultores</a:t>
              </a:r>
            </a:p>
          </p:txBody>
        </p:sp>
        <p:sp>
          <p:nvSpPr>
            <p:cNvPr id="29" name="Seta: Pentágono 28">
              <a:extLst>
                <a:ext uri="{FF2B5EF4-FFF2-40B4-BE49-F238E27FC236}">
                  <a16:creationId xmlns:a16="http://schemas.microsoft.com/office/drawing/2014/main" id="{A19325AD-FE08-48E1-98BD-97BA9EA467AC}"/>
                </a:ext>
              </a:extLst>
            </p:cNvPr>
            <p:cNvSpPr/>
            <p:nvPr/>
          </p:nvSpPr>
          <p:spPr>
            <a:xfrm rot="10800000" flipV="1">
              <a:off x="792579" y="4643822"/>
              <a:ext cx="5940000" cy="468000"/>
            </a:xfrm>
            <a:prstGeom prst="homePlate">
              <a:avLst>
                <a:gd name="adj" fmla="val 27422"/>
              </a:avLst>
            </a:prstGeom>
            <a:ln>
              <a:solidFill>
                <a:schemeClr val="lt1">
                  <a:hueOff val="0"/>
                  <a:satOff val="0"/>
                  <a:lumOff val="0"/>
                  <a:alpha val="9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80000" tIns="36000" rIns="36000" bIns="36000">
              <a:noAutofit/>
            </a:bodyPr>
            <a:lstStyle/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14:35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Digestão Anaeróbia: uma solução para a Valorização de Efluentes</a:t>
              </a:r>
            </a:p>
            <a:p>
              <a:pPr lvl="0" defTabSz="577850"/>
              <a:r>
                <a:rPr lang="pt-PT" sz="1200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Tiago Faria – </a:t>
              </a:r>
              <a:r>
                <a:rPr lang="pt-PT" sz="1200" b="1" dirty="0"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EFACEC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93333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6726</TotalTime>
  <Words>414</Words>
  <Application>Microsoft Office PowerPoint</Application>
  <PresentationFormat>Personalizados</PresentationFormat>
  <Paragraphs>50</Paragraphs>
  <Slides>3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Impact</vt:lpstr>
      <vt:lpstr>Trebuchet MS</vt:lpstr>
      <vt:lpstr>Wingdings 3</vt:lpstr>
      <vt:lpstr>Faceta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Luisa Bárcia</dc:creator>
  <cp:lastModifiedBy>João Paulo Silva</cp:lastModifiedBy>
  <cp:revision>11</cp:revision>
  <cp:lastPrinted>2021-04-09T16:02:12Z</cp:lastPrinted>
  <dcterms:created xsi:type="dcterms:W3CDTF">2021-03-29T09:53:39Z</dcterms:created>
  <dcterms:modified xsi:type="dcterms:W3CDTF">2021-05-13T16:26:36Z</dcterms:modified>
</cp:coreProperties>
</file>